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6" r:id="rId2"/>
    <p:sldMasterId id="2147483671" r:id="rId3"/>
    <p:sldMasterId id="2147483681" r:id="rId4"/>
    <p:sldMasterId id="2147483696" r:id="rId5"/>
  </p:sldMasterIdLst>
  <p:notesMasterIdLst>
    <p:notesMasterId r:id="rId22"/>
  </p:notesMasterIdLst>
  <p:handoutMasterIdLst>
    <p:handoutMasterId r:id="rId23"/>
  </p:handoutMasterIdLst>
  <p:sldIdLst>
    <p:sldId id="256" r:id="rId6"/>
    <p:sldId id="306" r:id="rId7"/>
    <p:sldId id="307" r:id="rId8"/>
    <p:sldId id="315" r:id="rId9"/>
    <p:sldId id="308" r:id="rId10"/>
    <p:sldId id="299" r:id="rId11"/>
    <p:sldId id="310" r:id="rId12"/>
    <p:sldId id="316" r:id="rId13"/>
    <p:sldId id="305" r:id="rId14"/>
    <p:sldId id="283" r:id="rId15"/>
    <p:sldId id="319" r:id="rId16"/>
    <p:sldId id="326" r:id="rId17"/>
    <p:sldId id="296" r:id="rId18"/>
    <p:sldId id="312" r:id="rId19"/>
    <p:sldId id="304" r:id="rId20"/>
    <p:sldId id="293" r:id="rId21"/>
  </p:sldIdLst>
  <p:sldSz cx="10693400" cy="756285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fimovskikh Anastasia" initials="EA" lastIdx="44" clrIdx="0">
    <p:extLst/>
  </p:cmAuthor>
  <p:cmAuthor id="2" name="Alexey Brevnov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2E8"/>
    <a:srgbClr val="A4D8CB"/>
    <a:srgbClr val="E30613"/>
    <a:srgbClr val="A5B3D5"/>
    <a:srgbClr val="BAC15E"/>
    <a:srgbClr val="F18289"/>
    <a:srgbClr val="8995B2"/>
    <a:srgbClr val="CC6E74"/>
    <a:srgbClr val="D5DD6A"/>
    <a:srgbClr val="2BB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9818" autoAdjust="0"/>
  </p:normalViewPr>
  <p:slideViewPr>
    <p:cSldViewPr>
      <p:cViewPr varScale="1">
        <p:scale>
          <a:sx n="109" d="100"/>
          <a:sy n="109" d="100"/>
        </p:scale>
        <p:origin x="666" y="1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84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4D8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Лист1!$B$25:$B$34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Лист1!$C$25:$C$34</c:f>
              <c:numCache>
                <c:formatCode>General</c:formatCode>
                <c:ptCount val="10"/>
                <c:pt idx="0">
                  <c:v>1.66</c:v>
                </c:pt>
                <c:pt idx="1">
                  <c:v>2.2469999999999999</c:v>
                </c:pt>
                <c:pt idx="2">
                  <c:v>2.8809999999999998</c:v>
                </c:pt>
                <c:pt idx="3">
                  <c:v>3.6760000000000002</c:v>
                </c:pt>
                <c:pt idx="4">
                  <c:v>4.3449999999999998</c:v>
                </c:pt>
                <c:pt idx="5">
                  <c:v>4.4569999999999999</c:v>
                </c:pt>
                <c:pt idx="6">
                  <c:v>4.8840000000000003</c:v>
                </c:pt>
                <c:pt idx="7">
                  <c:v>5.4729999999999999</c:v>
                </c:pt>
                <c:pt idx="8">
                  <c:v>7.2770000000000001</c:v>
                </c:pt>
                <c:pt idx="9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239757040"/>
        <c:axId val="239237984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rgbClr val="F34D3B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7.7129947441194405E-3"/>
                  <c:y val="-2.4658824756432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2.8794986498098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154340836012867E-2"/>
                  <c:y val="-5.28401511921764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867087743418117E-2"/>
                  <c:y val="-7.474339585851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723472668810449E-2"/>
                  <c:y val="-5.284015119217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4298009963666345E-2"/>
                  <c:y val="-7.8265963645762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Лист1!$B$25:$B$34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Лист1!$D$25:$D$34</c:f>
              <c:numCache>
                <c:formatCode>General</c:formatCode>
                <c:ptCount val="10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238768"/>
        <c:axId val="239238376"/>
      </c:lineChart>
      <c:catAx>
        <c:axId val="23975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237984"/>
        <c:crosses val="autoZero"/>
        <c:auto val="1"/>
        <c:lblAlgn val="ctr"/>
        <c:lblOffset val="100"/>
        <c:noMultiLvlLbl val="0"/>
      </c:catAx>
      <c:valAx>
        <c:axId val="23923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Динамика продаж «АКРИХИНА», Млрд </a:t>
                </a:r>
                <a:r>
                  <a:rPr lang="ru-RU" sz="16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1.6605928827726029E-2"/>
              <c:y val="0.127244726945233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757040"/>
        <c:crosses val="autoZero"/>
        <c:crossBetween val="between"/>
      </c:valAx>
      <c:valAx>
        <c:axId val="239238376"/>
        <c:scaling>
          <c:orientation val="minMax"/>
        </c:scaling>
        <c:delete val="1"/>
        <c:axPos val="r"/>
        <c:numFmt formatCode="0%" sourceLinked="0"/>
        <c:majorTickMark val="none"/>
        <c:minorTickMark val="none"/>
        <c:tickLblPos val="nextTo"/>
        <c:crossAx val="239238768"/>
        <c:crosses val="max"/>
        <c:crossBetween val="between"/>
      </c:valAx>
      <c:catAx>
        <c:axId val="239238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39238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rgbClr val="FF0000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252" cy="339598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946" y="1"/>
            <a:ext cx="4276786" cy="339598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2013B2D6-A768-4973-BA34-11DE33C17763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51"/>
            <a:ext cx="4278252" cy="3395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946" y="6456651"/>
            <a:ext cx="4276786" cy="3395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F08C140A-FD91-4E62-9F11-7F4D0A7FE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77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252" cy="339598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946" y="1"/>
            <a:ext cx="4276786" cy="339598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B61A931F-1B59-47D8-B54B-2C127D87B6DE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35313" y="509588"/>
            <a:ext cx="36020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854" y="3229040"/>
            <a:ext cx="7896957" cy="3059239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51"/>
            <a:ext cx="4278252" cy="3395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946" y="6456651"/>
            <a:ext cx="4276786" cy="3395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C990CED6-F78C-497C-8E36-8C204D734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5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CED6-F78C-497C-8E36-8C204D734DA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067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CED6-F78C-497C-8E36-8C204D734DA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9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CED6-F78C-497C-8E36-8C204D734DA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09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CED6-F78C-497C-8E36-8C204D734DA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6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CED6-F78C-497C-8E36-8C204D734DA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6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CED6-F78C-497C-8E36-8C204D734DA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2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CED6-F78C-497C-8E36-8C204D734D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8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CED6-F78C-497C-8E36-8C204D734DA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232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CED6-F78C-497C-8E36-8C204D734DA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45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CED6-F78C-497C-8E36-8C204D734DA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2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CED6-F78C-497C-8E36-8C204D734DA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581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CED6-F78C-497C-8E36-8C204D734DAD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9148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CED6-F78C-497C-8E36-8C204D734D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5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CED6-F78C-497C-8E36-8C204D734DA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74899" y="342994"/>
            <a:ext cx="7643602" cy="500137"/>
          </a:xfrm>
        </p:spPr>
        <p:txBody>
          <a:bodyPr lIns="0" tIns="0" rIns="0" bIns="0"/>
          <a:lstStyle>
            <a:lvl1pPr algn="l">
              <a:lnSpc>
                <a:spcPts val="3850"/>
              </a:lnSpc>
              <a:defRPr sz="3850" b="1" i="0">
                <a:solidFill>
                  <a:srgbClr val="284378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21" name="object 6"/>
          <p:cNvSpPr/>
          <p:nvPr userDrawn="1"/>
        </p:nvSpPr>
        <p:spPr>
          <a:xfrm>
            <a:off x="716744" y="6637764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699" y="0"/>
                </a:moveTo>
                <a:lnTo>
                  <a:pt x="218760" y="4296"/>
                </a:lnTo>
                <a:lnTo>
                  <a:pt x="173639" y="16683"/>
                </a:lnTo>
                <a:lnTo>
                  <a:pt x="132091" y="36409"/>
                </a:lnTo>
                <a:lnTo>
                  <a:pt x="94868" y="62719"/>
                </a:lnTo>
                <a:lnTo>
                  <a:pt x="62724" y="94861"/>
                </a:lnTo>
                <a:lnTo>
                  <a:pt x="36412" y="132081"/>
                </a:lnTo>
                <a:lnTo>
                  <a:pt x="16685" y="173628"/>
                </a:lnTo>
                <a:lnTo>
                  <a:pt x="4296" y="218748"/>
                </a:lnTo>
                <a:lnTo>
                  <a:pt x="0" y="266687"/>
                </a:lnTo>
                <a:lnTo>
                  <a:pt x="4296" y="314626"/>
                </a:lnTo>
                <a:lnTo>
                  <a:pt x="16685" y="359746"/>
                </a:lnTo>
                <a:lnTo>
                  <a:pt x="36412" y="401292"/>
                </a:lnTo>
                <a:lnTo>
                  <a:pt x="62724" y="438513"/>
                </a:lnTo>
                <a:lnTo>
                  <a:pt x="94868" y="470655"/>
                </a:lnTo>
                <a:lnTo>
                  <a:pt x="132091" y="496965"/>
                </a:lnTo>
                <a:lnTo>
                  <a:pt x="173639" y="516690"/>
                </a:lnTo>
                <a:lnTo>
                  <a:pt x="218760" y="529078"/>
                </a:lnTo>
                <a:lnTo>
                  <a:pt x="266699" y="533374"/>
                </a:lnTo>
                <a:lnTo>
                  <a:pt x="314638" y="529078"/>
                </a:lnTo>
                <a:lnTo>
                  <a:pt x="359757" y="516690"/>
                </a:lnTo>
                <a:lnTo>
                  <a:pt x="401302" y="496965"/>
                </a:lnTo>
                <a:lnTo>
                  <a:pt x="438520" y="470655"/>
                </a:lnTo>
                <a:lnTo>
                  <a:pt x="470660" y="438513"/>
                </a:lnTo>
                <a:lnTo>
                  <a:pt x="496968" y="401292"/>
                </a:lnTo>
                <a:lnTo>
                  <a:pt x="516692" y="359746"/>
                </a:lnTo>
                <a:lnTo>
                  <a:pt x="529078" y="314626"/>
                </a:lnTo>
                <a:lnTo>
                  <a:pt x="533374" y="266687"/>
                </a:lnTo>
                <a:lnTo>
                  <a:pt x="529078" y="218748"/>
                </a:lnTo>
                <a:lnTo>
                  <a:pt x="516692" y="173628"/>
                </a:lnTo>
                <a:lnTo>
                  <a:pt x="496968" y="132081"/>
                </a:lnTo>
                <a:lnTo>
                  <a:pt x="470660" y="94861"/>
                </a:lnTo>
                <a:lnTo>
                  <a:pt x="438520" y="62719"/>
                </a:lnTo>
                <a:lnTo>
                  <a:pt x="401302" y="36409"/>
                </a:lnTo>
                <a:lnTo>
                  <a:pt x="359757" y="16683"/>
                </a:lnTo>
                <a:lnTo>
                  <a:pt x="314638" y="4296"/>
                </a:lnTo>
                <a:lnTo>
                  <a:pt x="26669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 anchor="ctr" anchorCtr="0"/>
          <a:lstStyle/>
          <a:p>
            <a:pPr lvl="0" algn="ctr"/>
            <a:fld id="{2669F47E-9746-484A-A134-1358D38CA2B8}" type="slidenum">
              <a:rPr lang="ru-RU" smtClean="0">
                <a:solidFill>
                  <a:prstClr val="black"/>
                </a:solidFill>
                <a:latin typeface="Calibri"/>
              </a:rPr>
              <a:pPr lvl="0" algn="ctr"/>
              <a:t>‹#›</a:t>
            </a:fld>
            <a:endParaRPr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24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493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272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74899" y="342994"/>
            <a:ext cx="7643602" cy="500137"/>
          </a:xfrm>
        </p:spPr>
        <p:txBody>
          <a:bodyPr lIns="0" tIns="0" rIns="0" bIns="0"/>
          <a:lstStyle>
            <a:lvl1pPr algn="l">
              <a:lnSpc>
                <a:spcPts val="3850"/>
              </a:lnSpc>
              <a:defRPr sz="3850" b="1" i="0">
                <a:solidFill>
                  <a:srgbClr val="284378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21" name="object 6"/>
          <p:cNvSpPr/>
          <p:nvPr userDrawn="1"/>
        </p:nvSpPr>
        <p:spPr>
          <a:xfrm>
            <a:off x="716744" y="6637764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699" y="0"/>
                </a:moveTo>
                <a:lnTo>
                  <a:pt x="218760" y="4296"/>
                </a:lnTo>
                <a:lnTo>
                  <a:pt x="173639" y="16683"/>
                </a:lnTo>
                <a:lnTo>
                  <a:pt x="132091" y="36409"/>
                </a:lnTo>
                <a:lnTo>
                  <a:pt x="94868" y="62719"/>
                </a:lnTo>
                <a:lnTo>
                  <a:pt x="62724" y="94861"/>
                </a:lnTo>
                <a:lnTo>
                  <a:pt x="36412" y="132081"/>
                </a:lnTo>
                <a:lnTo>
                  <a:pt x="16685" y="173628"/>
                </a:lnTo>
                <a:lnTo>
                  <a:pt x="4296" y="218748"/>
                </a:lnTo>
                <a:lnTo>
                  <a:pt x="0" y="266687"/>
                </a:lnTo>
                <a:lnTo>
                  <a:pt x="4296" y="314626"/>
                </a:lnTo>
                <a:lnTo>
                  <a:pt x="16685" y="359746"/>
                </a:lnTo>
                <a:lnTo>
                  <a:pt x="36412" y="401292"/>
                </a:lnTo>
                <a:lnTo>
                  <a:pt x="62724" y="438513"/>
                </a:lnTo>
                <a:lnTo>
                  <a:pt x="94868" y="470655"/>
                </a:lnTo>
                <a:lnTo>
                  <a:pt x="132091" y="496965"/>
                </a:lnTo>
                <a:lnTo>
                  <a:pt x="173639" y="516690"/>
                </a:lnTo>
                <a:lnTo>
                  <a:pt x="218760" y="529078"/>
                </a:lnTo>
                <a:lnTo>
                  <a:pt x="266699" y="533374"/>
                </a:lnTo>
                <a:lnTo>
                  <a:pt x="314638" y="529078"/>
                </a:lnTo>
                <a:lnTo>
                  <a:pt x="359757" y="516690"/>
                </a:lnTo>
                <a:lnTo>
                  <a:pt x="401302" y="496965"/>
                </a:lnTo>
                <a:lnTo>
                  <a:pt x="438520" y="470655"/>
                </a:lnTo>
                <a:lnTo>
                  <a:pt x="470660" y="438513"/>
                </a:lnTo>
                <a:lnTo>
                  <a:pt x="496968" y="401292"/>
                </a:lnTo>
                <a:lnTo>
                  <a:pt x="516692" y="359746"/>
                </a:lnTo>
                <a:lnTo>
                  <a:pt x="529078" y="314626"/>
                </a:lnTo>
                <a:lnTo>
                  <a:pt x="533374" y="266687"/>
                </a:lnTo>
                <a:lnTo>
                  <a:pt x="529078" y="218748"/>
                </a:lnTo>
                <a:lnTo>
                  <a:pt x="516692" y="173628"/>
                </a:lnTo>
                <a:lnTo>
                  <a:pt x="496968" y="132081"/>
                </a:lnTo>
                <a:lnTo>
                  <a:pt x="470660" y="94861"/>
                </a:lnTo>
                <a:lnTo>
                  <a:pt x="438520" y="62719"/>
                </a:lnTo>
                <a:lnTo>
                  <a:pt x="401302" y="36409"/>
                </a:lnTo>
                <a:lnTo>
                  <a:pt x="359757" y="16683"/>
                </a:lnTo>
                <a:lnTo>
                  <a:pt x="314638" y="4296"/>
                </a:lnTo>
                <a:lnTo>
                  <a:pt x="26669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 anchor="ctr" anchorCtr="0"/>
          <a:lstStyle/>
          <a:p>
            <a:pPr algn="ctr"/>
            <a:fld id="{2669F47E-9746-484A-A134-1358D38CA2B8}" type="slidenum">
              <a:rPr lang="ru-RU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104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96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428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569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74899" y="342994"/>
            <a:ext cx="7643602" cy="500137"/>
          </a:xfrm>
        </p:spPr>
        <p:txBody>
          <a:bodyPr lIns="0" tIns="0" rIns="0" bIns="0"/>
          <a:lstStyle>
            <a:lvl1pPr algn="l">
              <a:lnSpc>
                <a:spcPts val="3850"/>
              </a:lnSpc>
              <a:defRPr sz="3850" b="1" i="0">
                <a:solidFill>
                  <a:srgbClr val="284378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21" name="object 6"/>
          <p:cNvSpPr/>
          <p:nvPr userDrawn="1"/>
        </p:nvSpPr>
        <p:spPr>
          <a:xfrm>
            <a:off x="716744" y="6637764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699" y="0"/>
                </a:moveTo>
                <a:lnTo>
                  <a:pt x="218760" y="4296"/>
                </a:lnTo>
                <a:lnTo>
                  <a:pt x="173639" y="16683"/>
                </a:lnTo>
                <a:lnTo>
                  <a:pt x="132091" y="36409"/>
                </a:lnTo>
                <a:lnTo>
                  <a:pt x="94868" y="62719"/>
                </a:lnTo>
                <a:lnTo>
                  <a:pt x="62724" y="94861"/>
                </a:lnTo>
                <a:lnTo>
                  <a:pt x="36412" y="132081"/>
                </a:lnTo>
                <a:lnTo>
                  <a:pt x="16685" y="173628"/>
                </a:lnTo>
                <a:lnTo>
                  <a:pt x="4296" y="218748"/>
                </a:lnTo>
                <a:lnTo>
                  <a:pt x="0" y="266687"/>
                </a:lnTo>
                <a:lnTo>
                  <a:pt x="4296" y="314626"/>
                </a:lnTo>
                <a:lnTo>
                  <a:pt x="16685" y="359746"/>
                </a:lnTo>
                <a:lnTo>
                  <a:pt x="36412" y="401292"/>
                </a:lnTo>
                <a:lnTo>
                  <a:pt x="62724" y="438513"/>
                </a:lnTo>
                <a:lnTo>
                  <a:pt x="94868" y="470655"/>
                </a:lnTo>
                <a:lnTo>
                  <a:pt x="132091" y="496965"/>
                </a:lnTo>
                <a:lnTo>
                  <a:pt x="173639" y="516690"/>
                </a:lnTo>
                <a:lnTo>
                  <a:pt x="218760" y="529078"/>
                </a:lnTo>
                <a:lnTo>
                  <a:pt x="266699" y="533374"/>
                </a:lnTo>
                <a:lnTo>
                  <a:pt x="314638" y="529078"/>
                </a:lnTo>
                <a:lnTo>
                  <a:pt x="359757" y="516690"/>
                </a:lnTo>
                <a:lnTo>
                  <a:pt x="401302" y="496965"/>
                </a:lnTo>
                <a:lnTo>
                  <a:pt x="438520" y="470655"/>
                </a:lnTo>
                <a:lnTo>
                  <a:pt x="470660" y="438513"/>
                </a:lnTo>
                <a:lnTo>
                  <a:pt x="496968" y="401292"/>
                </a:lnTo>
                <a:lnTo>
                  <a:pt x="516692" y="359746"/>
                </a:lnTo>
                <a:lnTo>
                  <a:pt x="529078" y="314626"/>
                </a:lnTo>
                <a:lnTo>
                  <a:pt x="533374" y="266687"/>
                </a:lnTo>
                <a:lnTo>
                  <a:pt x="529078" y="218748"/>
                </a:lnTo>
                <a:lnTo>
                  <a:pt x="516692" y="173628"/>
                </a:lnTo>
                <a:lnTo>
                  <a:pt x="496968" y="132081"/>
                </a:lnTo>
                <a:lnTo>
                  <a:pt x="470660" y="94861"/>
                </a:lnTo>
                <a:lnTo>
                  <a:pt x="438520" y="62719"/>
                </a:lnTo>
                <a:lnTo>
                  <a:pt x="401302" y="36409"/>
                </a:lnTo>
                <a:lnTo>
                  <a:pt x="359757" y="16683"/>
                </a:lnTo>
                <a:lnTo>
                  <a:pt x="314638" y="4296"/>
                </a:lnTo>
                <a:lnTo>
                  <a:pt x="26669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 anchor="ctr" anchorCtr="0"/>
          <a:lstStyle/>
          <a:p>
            <a:pPr algn="ctr"/>
            <a:fld id="{2669F47E-9746-484A-A134-1358D38CA2B8}" type="slidenum">
              <a:rPr lang="ru-RU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35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032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03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08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74899" y="342994"/>
            <a:ext cx="7643602" cy="500137"/>
          </a:xfrm>
        </p:spPr>
        <p:txBody>
          <a:bodyPr lIns="0" tIns="0" rIns="0" bIns="0"/>
          <a:lstStyle>
            <a:lvl1pPr algn="l">
              <a:lnSpc>
                <a:spcPts val="3850"/>
              </a:lnSpc>
              <a:defRPr sz="3850" b="1" i="0">
                <a:solidFill>
                  <a:srgbClr val="284378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21" name="object 6"/>
          <p:cNvSpPr/>
          <p:nvPr userDrawn="1"/>
        </p:nvSpPr>
        <p:spPr>
          <a:xfrm>
            <a:off x="716744" y="6637764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699" y="0"/>
                </a:moveTo>
                <a:lnTo>
                  <a:pt x="218760" y="4296"/>
                </a:lnTo>
                <a:lnTo>
                  <a:pt x="173639" y="16683"/>
                </a:lnTo>
                <a:lnTo>
                  <a:pt x="132091" y="36409"/>
                </a:lnTo>
                <a:lnTo>
                  <a:pt x="94868" y="62719"/>
                </a:lnTo>
                <a:lnTo>
                  <a:pt x="62724" y="94861"/>
                </a:lnTo>
                <a:lnTo>
                  <a:pt x="36412" y="132081"/>
                </a:lnTo>
                <a:lnTo>
                  <a:pt x="16685" y="173628"/>
                </a:lnTo>
                <a:lnTo>
                  <a:pt x="4296" y="218748"/>
                </a:lnTo>
                <a:lnTo>
                  <a:pt x="0" y="266687"/>
                </a:lnTo>
                <a:lnTo>
                  <a:pt x="4296" y="314626"/>
                </a:lnTo>
                <a:lnTo>
                  <a:pt x="16685" y="359746"/>
                </a:lnTo>
                <a:lnTo>
                  <a:pt x="36412" y="401292"/>
                </a:lnTo>
                <a:lnTo>
                  <a:pt x="62724" y="438513"/>
                </a:lnTo>
                <a:lnTo>
                  <a:pt x="94868" y="470655"/>
                </a:lnTo>
                <a:lnTo>
                  <a:pt x="132091" y="496965"/>
                </a:lnTo>
                <a:lnTo>
                  <a:pt x="173639" y="516690"/>
                </a:lnTo>
                <a:lnTo>
                  <a:pt x="218760" y="529078"/>
                </a:lnTo>
                <a:lnTo>
                  <a:pt x="266699" y="533374"/>
                </a:lnTo>
                <a:lnTo>
                  <a:pt x="314638" y="529078"/>
                </a:lnTo>
                <a:lnTo>
                  <a:pt x="359757" y="516690"/>
                </a:lnTo>
                <a:lnTo>
                  <a:pt x="401302" y="496965"/>
                </a:lnTo>
                <a:lnTo>
                  <a:pt x="438520" y="470655"/>
                </a:lnTo>
                <a:lnTo>
                  <a:pt x="470660" y="438513"/>
                </a:lnTo>
                <a:lnTo>
                  <a:pt x="496968" y="401292"/>
                </a:lnTo>
                <a:lnTo>
                  <a:pt x="516692" y="359746"/>
                </a:lnTo>
                <a:lnTo>
                  <a:pt x="529078" y="314626"/>
                </a:lnTo>
                <a:lnTo>
                  <a:pt x="533374" y="266687"/>
                </a:lnTo>
                <a:lnTo>
                  <a:pt x="529078" y="218748"/>
                </a:lnTo>
                <a:lnTo>
                  <a:pt x="516692" y="173628"/>
                </a:lnTo>
                <a:lnTo>
                  <a:pt x="496968" y="132081"/>
                </a:lnTo>
                <a:lnTo>
                  <a:pt x="470660" y="94861"/>
                </a:lnTo>
                <a:lnTo>
                  <a:pt x="438520" y="62719"/>
                </a:lnTo>
                <a:lnTo>
                  <a:pt x="401302" y="36409"/>
                </a:lnTo>
                <a:lnTo>
                  <a:pt x="359757" y="16683"/>
                </a:lnTo>
                <a:lnTo>
                  <a:pt x="314638" y="4296"/>
                </a:lnTo>
                <a:lnTo>
                  <a:pt x="26669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 anchor="ctr" anchorCtr="0"/>
          <a:lstStyle/>
          <a:p>
            <a:pPr algn="ctr"/>
            <a:fld id="{2669F47E-9746-484A-A134-1358D38CA2B8}" type="slidenum">
              <a:rPr lang="ru-RU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891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73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30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1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74899" y="342994"/>
            <a:ext cx="7643602" cy="500137"/>
          </a:xfrm>
        </p:spPr>
        <p:txBody>
          <a:bodyPr lIns="0" tIns="0" rIns="0" bIns="0"/>
          <a:lstStyle>
            <a:lvl1pPr algn="l">
              <a:lnSpc>
                <a:spcPts val="3850"/>
              </a:lnSpc>
              <a:defRPr sz="3850" b="1" i="0">
                <a:solidFill>
                  <a:srgbClr val="284378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21" name="object 6"/>
          <p:cNvSpPr/>
          <p:nvPr userDrawn="1"/>
        </p:nvSpPr>
        <p:spPr>
          <a:xfrm>
            <a:off x="716744" y="6637764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699" y="0"/>
                </a:moveTo>
                <a:lnTo>
                  <a:pt x="218760" y="4296"/>
                </a:lnTo>
                <a:lnTo>
                  <a:pt x="173639" y="16683"/>
                </a:lnTo>
                <a:lnTo>
                  <a:pt x="132091" y="36409"/>
                </a:lnTo>
                <a:lnTo>
                  <a:pt x="94868" y="62719"/>
                </a:lnTo>
                <a:lnTo>
                  <a:pt x="62724" y="94861"/>
                </a:lnTo>
                <a:lnTo>
                  <a:pt x="36412" y="132081"/>
                </a:lnTo>
                <a:lnTo>
                  <a:pt x="16685" y="173628"/>
                </a:lnTo>
                <a:lnTo>
                  <a:pt x="4296" y="218748"/>
                </a:lnTo>
                <a:lnTo>
                  <a:pt x="0" y="266687"/>
                </a:lnTo>
                <a:lnTo>
                  <a:pt x="4296" y="314626"/>
                </a:lnTo>
                <a:lnTo>
                  <a:pt x="16685" y="359746"/>
                </a:lnTo>
                <a:lnTo>
                  <a:pt x="36412" y="401292"/>
                </a:lnTo>
                <a:lnTo>
                  <a:pt x="62724" y="438513"/>
                </a:lnTo>
                <a:lnTo>
                  <a:pt x="94868" y="470655"/>
                </a:lnTo>
                <a:lnTo>
                  <a:pt x="132091" y="496965"/>
                </a:lnTo>
                <a:lnTo>
                  <a:pt x="173639" y="516690"/>
                </a:lnTo>
                <a:lnTo>
                  <a:pt x="218760" y="529078"/>
                </a:lnTo>
                <a:lnTo>
                  <a:pt x="266699" y="533374"/>
                </a:lnTo>
                <a:lnTo>
                  <a:pt x="314638" y="529078"/>
                </a:lnTo>
                <a:lnTo>
                  <a:pt x="359757" y="516690"/>
                </a:lnTo>
                <a:lnTo>
                  <a:pt x="401302" y="496965"/>
                </a:lnTo>
                <a:lnTo>
                  <a:pt x="438520" y="470655"/>
                </a:lnTo>
                <a:lnTo>
                  <a:pt x="470660" y="438513"/>
                </a:lnTo>
                <a:lnTo>
                  <a:pt x="496968" y="401292"/>
                </a:lnTo>
                <a:lnTo>
                  <a:pt x="516692" y="359746"/>
                </a:lnTo>
                <a:lnTo>
                  <a:pt x="529078" y="314626"/>
                </a:lnTo>
                <a:lnTo>
                  <a:pt x="533374" y="266687"/>
                </a:lnTo>
                <a:lnTo>
                  <a:pt x="529078" y="218748"/>
                </a:lnTo>
                <a:lnTo>
                  <a:pt x="516692" y="173628"/>
                </a:lnTo>
                <a:lnTo>
                  <a:pt x="496968" y="132081"/>
                </a:lnTo>
                <a:lnTo>
                  <a:pt x="470660" y="94861"/>
                </a:lnTo>
                <a:lnTo>
                  <a:pt x="438520" y="62719"/>
                </a:lnTo>
                <a:lnTo>
                  <a:pt x="401302" y="36409"/>
                </a:lnTo>
                <a:lnTo>
                  <a:pt x="359757" y="16683"/>
                </a:lnTo>
                <a:lnTo>
                  <a:pt x="314638" y="4296"/>
                </a:lnTo>
                <a:lnTo>
                  <a:pt x="26669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 anchor="ctr" anchorCtr="0"/>
          <a:lstStyle/>
          <a:p>
            <a:pPr algn="ctr"/>
            <a:fld id="{2669F47E-9746-484A-A134-1358D38CA2B8}" type="slidenum">
              <a:rPr lang="ru-RU" smtClean="0">
                <a:solidFill>
                  <a:prstClr val="black"/>
                </a:solidFill>
                <a:latin typeface="Calibri"/>
              </a:rPr>
              <a:pPr algn="ctr"/>
              <a:t>‹#›</a:t>
            </a:fld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04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4898" y="342994"/>
            <a:ext cx="9343603" cy="58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2843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2923" y="2923377"/>
            <a:ext cx="9387552" cy="2286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00100" y="7113296"/>
            <a:ext cx="950594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65"/>
              </a:lnSpc>
            </a:pP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4762" y="6822003"/>
            <a:ext cx="196215" cy="255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C4C4C"/>
                </a:solidFill>
                <a:latin typeface="Calibri"/>
                <a:cs typeface="Calibri"/>
              </a:defRPr>
            </a:lvl1pPr>
          </a:lstStyle>
          <a:p>
            <a:pPr marL="8001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4898" y="342994"/>
            <a:ext cx="9343603" cy="58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2843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2923" y="2923377"/>
            <a:ext cx="9387552" cy="2286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00100" y="7113296"/>
            <a:ext cx="950594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65"/>
              </a:lnSpc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4762" y="6822003"/>
            <a:ext cx="196215" cy="255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C4C4C"/>
                </a:solidFill>
                <a:latin typeface="Calibri"/>
                <a:cs typeface="Calibri"/>
              </a:defRPr>
            </a:lvl1pPr>
          </a:lstStyle>
          <a:p>
            <a:pPr marL="80010">
              <a:spcBef>
                <a:spcPts val="160"/>
              </a:spcBef>
            </a:pPr>
            <a:fld id="{81D60167-4931-47E6-BA6A-407CBD079E47}" type="slidenum">
              <a:rPr dirty="0"/>
              <a:pPr marL="80010">
                <a:spcBef>
                  <a:spcPts val="16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523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4898" y="342994"/>
            <a:ext cx="9343603" cy="58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2843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2923" y="2923377"/>
            <a:ext cx="9387552" cy="2286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00100" y="7113296"/>
            <a:ext cx="950594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65"/>
              </a:lnSpc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4762" y="6822003"/>
            <a:ext cx="196215" cy="255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C4C4C"/>
                </a:solidFill>
                <a:latin typeface="Calibri"/>
                <a:cs typeface="Calibri"/>
              </a:defRPr>
            </a:lvl1pPr>
          </a:lstStyle>
          <a:p>
            <a:pPr marL="80010">
              <a:spcBef>
                <a:spcPts val="160"/>
              </a:spcBef>
            </a:pPr>
            <a:fld id="{81D60167-4931-47E6-BA6A-407CBD079E47}" type="slidenum">
              <a:rPr dirty="0"/>
              <a:pPr marL="80010">
                <a:spcBef>
                  <a:spcPts val="16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603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4898" y="342994"/>
            <a:ext cx="9343603" cy="58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2843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2923" y="2923377"/>
            <a:ext cx="9387552" cy="2286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00100" y="7113296"/>
            <a:ext cx="950594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65"/>
              </a:lnSpc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4762" y="6822003"/>
            <a:ext cx="196215" cy="255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C4C4C"/>
                </a:solidFill>
                <a:latin typeface="Calibri"/>
                <a:cs typeface="Calibri"/>
              </a:defRPr>
            </a:lvl1pPr>
          </a:lstStyle>
          <a:p>
            <a:pPr marL="80010">
              <a:spcBef>
                <a:spcPts val="160"/>
              </a:spcBef>
            </a:pPr>
            <a:fld id="{81D60167-4931-47E6-BA6A-407CBD079E47}" type="slidenum">
              <a:rPr dirty="0"/>
              <a:pPr marL="80010">
                <a:spcBef>
                  <a:spcPts val="16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411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4898" y="342994"/>
            <a:ext cx="9343603" cy="58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28437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2923" y="2923377"/>
            <a:ext cx="9387552" cy="2286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00100" y="7113296"/>
            <a:ext cx="950594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65"/>
              </a:lnSpc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4762" y="6822003"/>
            <a:ext cx="196215" cy="255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C4C4C"/>
                </a:solidFill>
                <a:latin typeface="Calibri"/>
                <a:cs typeface="Calibri"/>
              </a:defRPr>
            </a:lvl1pPr>
          </a:lstStyle>
          <a:p>
            <a:pPr marL="80010">
              <a:spcBef>
                <a:spcPts val="160"/>
              </a:spcBef>
            </a:pPr>
            <a:fld id="{81D60167-4931-47E6-BA6A-407CBD079E47}" type="slidenum">
              <a:rPr dirty="0"/>
              <a:pPr marL="80010">
                <a:spcBef>
                  <a:spcPts val="160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109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e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12.jpeg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7.emf"/><Relationship Id="rId4" Type="http://schemas.openxmlformats.org/officeDocument/2006/relationships/image" Target="../media/image2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3"/>
            <a:ext cx="10693400" cy="8012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100" y="6296025"/>
            <a:ext cx="3670300" cy="1048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4"/>
          <p:cNvSpPr>
            <a:spLocks noGrp="1"/>
          </p:cNvSpPr>
          <p:nvPr>
            <p:ph type="title"/>
          </p:nvPr>
        </p:nvSpPr>
        <p:spPr>
          <a:xfrm>
            <a:off x="674899" y="342994"/>
            <a:ext cx="9090736" cy="1005596"/>
          </a:xfrm>
        </p:spPr>
        <p:txBody>
          <a:bodyPr/>
          <a:lstStyle/>
          <a:p>
            <a:r>
              <a:rPr lang="ru-RU" sz="3600" dirty="0" smtClean="0"/>
              <a:t>Новый долгосрочный стратегический портфель МНН-АКРИХИН</a:t>
            </a:r>
            <a:r>
              <a:rPr lang="en-US" sz="3600" dirty="0" smtClean="0"/>
              <a:t> </a:t>
            </a:r>
            <a:r>
              <a:rPr lang="ru-RU" sz="3600" dirty="0" smtClean="0"/>
              <a:t>(</a:t>
            </a:r>
            <a:r>
              <a:rPr lang="en-US" sz="3600" dirty="0" smtClean="0"/>
              <a:t>CBG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13" name="Picture 4" descr="Y:\Akrihin\040_Preza_Akrihin_corporate\03_DESIGN\Akrikhin_prez_All_07.ai\materials\Untitled-2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400" y="6100110"/>
            <a:ext cx="3096000" cy="14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24" y="6678957"/>
            <a:ext cx="2189257" cy="6255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4915" y="4604047"/>
            <a:ext cx="2870720" cy="16561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9715" y="2943225"/>
            <a:ext cx="2016224" cy="18482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8499" y="1656150"/>
            <a:ext cx="2016225" cy="30963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526" y="1562009"/>
            <a:ext cx="2196832" cy="11228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1822" y="2121809"/>
            <a:ext cx="490637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-156845"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Более 120 самых востребованных молекул в течение ближайших 3-х лет.</a:t>
            </a:r>
          </a:p>
          <a:p>
            <a:pPr marL="12700" indent="-156845"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Миллионы упаковок качественных лекарственных средств по доступной цене.</a:t>
            </a:r>
          </a:p>
          <a:p>
            <a:pPr marL="12700" indent="-156845"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Представленность в крупнейших Анатомо-терапевтических химических группах  (кардиология, неврология, опорно-двигательный аппарат, дерматология и др.). </a:t>
            </a:r>
          </a:p>
          <a:p>
            <a:pPr marL="12700" indent="-156845"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Сбалансированный портфель – продукты как собственного производства, так и от зарубежных компаний-партнеров.</a:t>
            </a:r>
          </a:p>
        </p:txBody>
      </p:sp>
    </p:spTree>
    <p:extLst>
      <p:ext uri="{BB962C8B-B14F-4D97-AF65-F5344CB8AC3E}">
        <p14:creationId xmlns:p14="http://schemas.microsoft.com/office/powerpoint/2010/main" val="4071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74700" y="3081405"/>
            <a:ext cx="3962400" cy="3963415"/>
          </a:xfrm>
          <a:prstGeom prst="ellipse">
            <a:avLst/>
          </a:prstGeom>
          <a:solidFill>
            <a:srgbClr val="E30613">
              <a:alpha val="5019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37300" y="962025"/>
            <a:ext cx="2614865" cy="2614324"/>
          </a:xfrm>
          <a:prstGeom prst="ellipse">
            <a:avLst/>
          </a:prstGeom>
          <a:solidFill>
            <a:srgbClr val="0071AA">
              <a:alpha val="30196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674899" y="1724025"/>
            <a:ext cx="5443347" cy="845898"/>
          </a:xfrm>
          <a:custGeom>
            <a:avLst/>
            <a:gdLst>
              <a:gd name="connsiteX0" fmla="*/ 0 w 3257248"/>
              <a:gd name="connsiteY0" fmla="*/ 0 h 617298"/>
              <a:gd name="connsiteX1" fmla="*/ 3257248 w 3257248"/>
              <a:gd name="connsiteY1" fmla="*/ 0 h 617298"/>
              <a:gd name="connsiteX2" fmla="*/ 3257248 w 3257248"/>
              <a:gd name="connsiteY2" fmla="*/ 617298 h 617298"/>
              <a:gd name="connsiteX3" fmla="*/ 0 w 3257248"/>
              <a:gd name="connsiteY3" fmla="*/ 617298 h 617298"/>
              <a:gd name="connsiteX4" fmla="*/ 0 w 3257248"/>
              <a:gd name="connsiteY4" fmla="*/ 0 h 61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248" h="617298">
                <a:moveTo>
                  <a:pt x="0" y="0"/>
                </a:moveTo>
                <a:lnTo>
                  <a:pt x="3257248" y="0"/>
                </a:lnTo>
                <a:lnTo>
                  <a:pt x="3257248" y="617298"/>
                </a:lnTo>
                <a:lnTo>
                  <a:pt x="0" y="6172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" numCol="1" spcCol="1270" anchor="b" anchorCtr="0">
            <a:noAutofit/>
          </a:bodyPr>
          <a:lstStyle/>
          <a:p>
            <a:pPr marL="12700" lvl="0" indent="-156845">
              <a:lnSpc>
                <a:spcPct val="90000"/>
              </a:lnSpc>
              <a:spcBef>
                <a:spcPct val="0"/>
              </a:spcBef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z="2000" b="1" spc="-25" dirty="0">
                <a:solidFill>
                  <a:srgbClr val="FF0000"/>
                </a:solidFill>
                <a:latin typeface="Calibri"/>
                <a:cs typeface="Calibri"/>
              </a:rPr>
              <a:t>200 наименований</a:t>
            </a:r>
            <a:r>
              <a:rPr lang="en-US" sz="2000" spc="-25" dirty="0">
                <a:solidFill>
                  <a:srgbClr val="717073"/>
                </a:solidFill>
                <a:latin typeface="Calibri"/>
                <a:cs typeface="Calibri"/>
              </a:rPr>
              <a:t/>
            </a:r>
            <a:br>
              <a:rPr lang="en-US" sz="2000" spc="-25" dirty="0">
                <a:solidFill>
                  <a:srgbClr val="717073"/>
                </a:solidFill>
                <a:latin typeface="Calibri"/>
                <a:cs typeface="Calibri"/>
              </a:rPr>
            </a:b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лекарственных препаратов в продуктовой портфеле компании</a:t>
            </a:r>
          </a:p>
        </p:txBody>
      </p:sp>
      <p:sp>
        <p:nvSpPr>
          <p:cNvPr id="11" name="Freeform 10"/>
          <p:cNvSpPr/>
          <p:nvPr/>
        </p:nvSpPr>
        <p:spPr>
          <a:xfrm>
            <a:off x="4950953" y="4162425"/>
            <a:ext cx="5376428" cy="1905000"/>
          </a:xfrm>
          <a:custGeom>
            <a:avLst/>
            <a:gdLst>
              <a:gd name="connsiteX0" fmla="*/ 0 w 3257248"/>
              <a:gd name="connsiteY0" fmla="*/ 0 h 2384831"/>
              <a:gd name="connsiteX1" fmla="*/ 3257248 w 3257248"/>
              <a:gd name="connsiteY1" fmla="*/ 0 h 2384831"/>
              <a:gd name="connsiteX2" fmla="*/ 3257248 w 3257248"/>
              <a:gd name="connsiteY2" fmla="*/ 2384831 h 2384831"/>
              <a:gd name="connsiteX3" fmla="*/ 0 w 3257248"/>
              <a:gd name="connsiteY3" fmla="*/ 2384831 h 2384831"/>
              <a:gd name="connsiteX4" fmla="*/ 0 w 3257248"/>
              <a:gd name="connsiteY4" fmla="*/ 0 h 238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248" h="2384831">
                <a:moveTo>
                  <a:pt x="0" y="0"/>
                </a:moveTo>
                <a:lnTo>
                  <a:pt x="3257248" y="0"/>
                </a:lnTo>
                <a:lnTo>
                  <a:pt x="3257248" y="2384831"/>
                </a:lnTo>
                <a:lnTo>
                  <a:pt x="0" y="23848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12700" lvl="0" indent="-156845">
              <a:lnSpc>
                <a:spcPct val="90000"/>
              </a:lnSpc>
              <a:spcBef>
                <a:spcPct val="0"/>
              </a:spcBef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z="2000" b="1" spc="-25" dirty="0">
                <a:solidFill>
                  <a:srgbClr val="FF0000"/>
                </a:solidFill>
                <a:latin typeface="Calibri"/>
                <a:cs typeface="Calibri"/>
              </a:rPr>
              <a:t>45%  препаратов</a:t>
            </a: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 от общего ассортимента входят в перечень Жизненно-необходимых и важнейших лекарственных препаратов </a:t>
            </a:r>
            <a:r>
              <a:rPr lang="ru-RU" sz="2000" b="1" spc="-25" dirty="0">
                <a:solidFill>
                  <a:srgbClr val="FF0000"/>
                </a:solidFill>
                <a:latin typeface="Calibri"/>
                <a:cs typeface="Calibri"/>
              </a:rPr>
              <a:t>(ЖНВЛП)</a:t>
            </a:r>
          </a:p>
          <a:p>
            <a:pPr marL="12700" lvl="0" indent="-156845">
              <a:lnSpc>
                <a:spcPct val="90000"/>
              </a:lnSpc>
              <a:spcBef>
                <a:spcPct val="0"/>
              </a:spcBef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z="2000" b="1" spc="-25" dirty="0">
                <a:solidFill>
                  <a:srgbClr val="FF0000"/>
                </a:solidFill>
                <a:latin typeface="Calibri"/>
                <a:cs typeface="Calibri"/>
              </a:rPr>
              <a:t>30 продуктов </a:t>
            </a: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имеют отпускную цену ниже </a:t>
            </a:r>
            <a:r>
              <a:rPr lang="ru-RU" sz="2000" b="1" spc="-25" dirty="0">
                <a:solidFill>
                  <a:srgbClr val="FF0000"/>
                </a:solidFill>
                <a:latin typeface="Calibri"/>
                <a:cs typeface="Calibri"/>
              </a:rPr>
              <a:t>50 руб. за упаковку. </a:t>
            </a: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/>
            </a:r>
            <a:b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</a:b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Из них 20 входят в ЖНВЛП.</a:t>
            </a:r>
          </a:p>
        </p:txBody>
      </p:sp>
      <p:sp>
        <p:nvSpPr>
          <p:cNvPr id="17" name="Заголовок 4"/>
          <p:cNvSpPr>
            <a:spLocks noGrp="1"/>
          </p:cNvSpPr>
          <p:nvPr>
            <p:ph type="title"/>
          </p:nvPr>
        </p:nvSpPr>
        <p:spPr>
          <a:xfrm>
            <a:off x="674899" y="342994"/>
            <a:ext cx="7643602" cy="1003907"/>
          </a:xfrm>
        </p:spPr>
        <p:txBody>
          <a:bodyPr/>
          <a:lstStyle/>
          <a:p>
            <a:r>
              <a:rPr lang="ru-RU" spc="5" dirty="0" smtClean="0"/>
              <a:t>Социально-ориентированный портфель препаратов</a:t>
            </a:r>
            <a:endParaRPr lang="ru-R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300" y="1266825"/>
            <a:ext cx="2286524" cy="2286524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9332" r="-39332"/>
            </a:stretch>
          </a:blipFill>
        </p:spPr>
      </p:pic>
      <p:pic>
        <p:nvPicPr>
          <p:cNvPr id="4" name="Picture 3" descr="shutterstock_126825704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8" t="225" r="7663" b="-225"/>
          <a:stretch/>
        </p:blipFill>
        <p:spPr>
          <a:xfrm>
            <a:off x="1093371" y="3096053"/>
            <a:ext cx="3657601" cy="3670114"/>
          </a:xfrm>
          <a:prstGeom prst="ellipse">
            <a:avLst/>
          </a:prstGeom>
        </p:spPr>
      </p:pic>
      <p:pic>
        <p:nvPicPr>
          <p:cNvPr id="13" name="Picture 4" descr="Y:\Akrihin\040_Preza_Akrihin_corporate\03_DESIGN\Akrikhin_prez_All_07.ai\materials\Untitled-2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400" y="6100110"/>
            <a:ext cx="3096000" cy="14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24" y="6678957"/>
            <a:ext cx="2189257" cy="625502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6032500" y="1952625"/>
            <a:ext cx="606944" cy="606349"/>
          </a:xfrm>
          <a:prstGeom prst="donut">
            <a:avLst>
              <a:gd name="adj" fmla="val 7460"/>
            </a:avLst>
          </a:prstGeom>
          <a:solidFill>
            <a:srgbClr val="F18289"/>
          </a:solidFill>
          <a:ln>
            <a:noFill/>
          </a:ln>
          <a:effectLst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74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/>
          <p:cNvSpPr/>
          <p:nvPr/>
        </p:nvSpPr>
        <p:spPr>
          <a:xfrm>
            <a:off x="9480773" y="4240033"/>
            <a:ext cx="41275" cy="47625"/>
          </a:xfrm>
          <a:custGeom>
            <a:avLst/>
            <a:gdLst/>
            <a:ahLst/>
            <a:cxnLst/>
            <a:rect l="l" t="t" r="r" b="b"/>
            <a:pathLst>
              <a:path w="41275" h="47625">
                <a:moveTo>
                  <a:pt x="12700" y="0"/>
                </a:moveTo>
                <a:lnTo>
                  <a:pt x="0" y="22225"/>
                </a:lnTo>
                <a:lnTo>
                  <a:pt x="19050" y="47625"/>
                </a:lnTo>
                <a:lnTo>
                  <a:pt x="41275" y="28575"/>
                </a:lnTo>
                <a:lnTo>
                  <a:pt x="26924" y="3175"/>
                </a:lnTo>
                <a:lnTo>
                  <a:pt x="127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14"/>
          <p:cNvSpPr/>
          <p:nvPr/>
        </p:nvSpPr>
        <p:spPr>
          <a:xfrm>
            <a:off x="9493474" y="4346321"/>
            <a:ext cx="33655" cy="41275"/>
          </a:xfrm>
          <a:custGeom>
            <a:avLst/>
            <a:gdLst/>
            <a:ahLst/>
            <a:cxnLst/>
            <a:rect l="l" t="t" r="r" b="b"/>
            <a:pathLst>
              <a:path w="33654" h="41275">
                <a:moveTo>
                  <a:pt x="11049" y="0"/>
                </a:moveTo>
                <a:lnTo>
                  <a:pt x="0" y="22224"/>
                </a:lnTo>
                <a:lnTo>
                  <a:pt x="14224" y="41274"/>
                </a:lnTo>
                <a:lnTo>
                  <a:pt x="30099" y="34924"/>
                </a:lnTo>
                <a:lnTo>
                  <a:pt x="33274" y="4698"/>
                </a:lnTo>
                <a:lnTo>
                  <a:pt x="1104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15"/>
          <p:cNvSpPr/>
          <p:nvPr/>
        </p:nvSpPr>
        <p:spPr>
          <a:xfrm>
            <a:off x="9490299" y="442100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20574" y="0"/>
                </a:moveTo>
                <a:lnTo>
                  <a:pt x="0" y="19049"/>
                </a:lnTo>
                <a:lnTo>
                  <a:pt x="14224" y="55486"/>
                </a:lnTo>
                <a:lnTo>
                  <a:pt x="55499" y="44449"/>
                </a:lnTo>
                <a:lnTo>
                  <a:pt x="42799" y="4686"/>
                </a:lnTo>
                <a:lnTo>
                  <a:pt x="2057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16"/>
          <p:cNvSpPr/>
          <p:nvPr/>
        </p:nvSpPr>
        <p:spPr>
          <a:xfrm>
            <a:off x="9460073" y="4576583"/>
            <a:ext cx="44450" cy="132080"/>
          </a:xfrm>
          <a:custGeom>
            <a:avLst/>
            <a:gdLst/>
            <a:ahLst/>
            <a:cxnLst/>
            <a:rect l="l" t="t" r="r" b="b"/>
            <a:pathLst>
              <a:path w="44450" h="132079">
                <a:moveTo>
                  <a:pt x="22225" y="0"/>
                </a:moveTo>
                <a:lnTo>
                  <a:pt x="0" y="22224"/>
                </a:lnTo>
                <a:lnTo>
                  <a:pt x="3175" y="66674"/>
                </a:lnTo>
                <a:lnTo>
                  <a:pt x="3175" y="131686"/>
                </a:lnTo>
                <a:lnTo>
                  <a:pt x="25400" y="131686"/>
                </a:lnTo>
                <a:lnTo>
                  <a:pt x="44450" y="79374"/>
                </a:lnTo>
                <a:lnTo>
                  <a:pt x="39624" y="30086"/>
                </a:lnTo>
                <a:lnTo>
                  <a:pt x="2222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7"/>
          <p:cNvSpPr/>
          <p:nvPr/>
        </p:nvSpPr>
        <p:spPr>
          <a:xfrm>
            <a:off x="9460073" y="4576583"/>
            <a:ext cx="44450" cy="132080"/>
          </a:xfrm>
          <a:custGeom>
            <a:avLst/>
            <a:gdLst/>
            <a:ahLst/>
            <a:cxnLst/>
            <a:rect l="l" t="t" r="r" b="b"/>
            <a:pathLst>
              <a:path w="44450" h="132079">
                <a:moveTo>
                  <a:pt x="22225" y="0"/>
                </a:moveTo>
                <a:lnTo>
                  <a:pt x="39624" y="30086"/>
                </a:lnTo>
                <a:lnTo>
                  <a:pt x="44450" y="79374"/>
                </a:lnTo>
                <a:lnTo>
                  <a:pt x="25400" y="131686"/>
                </a:lnTo>
                <a:lnTo>
                  <a:pt x="3175" y="131686"/>
                </a:lnTo>
                <a:lnTo>
                  <a:pt x="3175" y="109461"/>
                </a:lnTo>
                <a:lnTo>
                  <a:pt x="3175" y="66674"/>
                </a:lnTo>
                <a:lnTo>
                  <a:pt x="0" y="22224"/>
                </a:lnTo>
                <a:lnTo>
                  <a:pt x="22225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8"/>
          <p:cNvSpPr/>
          <p:nvPr/>
        </p:nvSpPr>
        <p:spPr>
          <a:xfrm>
            <a:off x="9380698" y="4748033"/>
            <a:ext cx="68580" cy="189230"/>
          </a:xfrm>
          <a:custGeom>
            <a:avLst/>
            <a:gdLst/>
            <a:ahLst/>
            <a:cxnLst/>
            <a:rect l="l" t="t" r="r" b="b"/>
            <a:pathLst>
              <a:path w="68579" h="189229">
                <a:moveTo>
                  <a:pt x="60325" y="0"/>
                </a:moveTo>
                <a:lnTo>
                  <a:pt x="38100" y="0"/>
                </a:lnTo>
                <a:lnTo>
                  <a:pt x="41275" y="22224"/>
                </a:lnTo>
                <a:lnTo>
                  <a:pt x="23749" y="36436"/>
                </a:lnTo>
                <a:lnTo>
                  <a:pt x="0" y="63499"/>
                </a:lnTo>
                <a:lnTo>
                  <a:pt x="1524" y="130174"/>
                </a:lnTo>
                <a:lnTo>
                  <a:pt x="7874" y="182486"/>
                </a:lnTo>
                <a:lnTo>
                  <a:pt x="19050" y="188836"/>
                </a:lnTo>
                <a:lnTo>
                  <a:pt x="22225" y="157086"/>
                </a:lnTo>
                <a:lnTo>
                  <a:pt x="30099" y="115811"/>
                </a:lnTo>
                <a:lnTo>
                  <a:pt x="30099" y="82549"/>
                </a:lnTo>
                <a:lnTo>
                  <a:pt x="52324" y="55486"/>
                </a:lnTo>
                <a:lnTo>
                  <a:pt x="68326" y="30086"/>
                </a:lnTo>
                <a:lnTo>
                  <a:pt x="6032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9"/>
          <p:cNvSpPr/>
          <p:nvPr/>
        </p:nvSpPr>
        <p:spPr>
          <a:xfrm>
            <a:off x="9380698" y="4748033"/>
            <a:ext cx="68580" cy="189230"/>
          </a:xfrm>
          <a:custGeom>
            <a:avLst/>
            <a:gdLst/>
            <a:ahLst/>
            <a:cxnLst/>
            <a:rect l="l" t="t" r="r" b="b"/>
            <a:pathLst>
              <a:path w="68579" h="189229">
                <a:moveTo>
                  <a:pt x="38100" y="0"/>
                </a:moveTo>
                <a:lnTo>
                  <a:pt x="60325" y="0"/>
                </a:lnTo>
                <a:lnTo>
                  <a:pt x="68326" y="30086"/>
                </a:lnTo>
                <a:lnTo>
                  <a:pt x="52324" y="55486"/>
                </a:lnTo>
                <a:lnTo>
                  <a:pt x="30099" y="82549"/>
                </a:lnTo>
                <a:lnTo>
                  <a:pt x="30099" y="115811"/>
                </a:lnTo>
                <a:lnTo>
                  <a:pt x="22225" y="157086"/>
                </a:lnTo>
                <a:lnTo>
                  <a:pt x="19050" y="188836"/>
                </a:lnTo>
                <a:lnTo>
                  <a:pt x="7874" y="182486"/>
                </a:lnTo>
                <a:lnTo>
                  <a:pt x="1524" y="130174"/>
                </a:lnTo>
                <a:lnTo>
                  <a:pt x="0" y="63499"/>
                </a:lnTo>
                <a:lnTo>
                  <a:pt x="23749" y="36436"/>
                </a:lnTo>
                <a:lnTo>
                  <a:pt x="41275" y="22224"/>
                </a:lnTo>
                <a:lnTo>
                  <a:pt x="3810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20"/>
          <p:cNvSpPr/>
          <p:nvPr/>
        </p:nvSpPr>
        <p:spPr>
          <a:xfrm>
            <a:off x="9325199" y="4974971"/>
            <a:ext cx="46355" cy="128905"/>
          </a:xfrm>
          <a:custGeom>
            <a:avLst/>
            <a:gdLst/>
            <a:ahLst/>
            <a:cxnLst/>
            <a:rect l="l" t="t" r="r" b="b"/>
            <a:pathLst>
              <a:path w="46354" h="128904">
                <a:moveTo>
                  <a:pt x="33274" y="0"/>
                </a:moveTo>
                <a:lnTo>
                  <a:pt x="11049" y="11048"/>
                </a:lnTo>
                <a:lnTo>
                  <a:pt x="0" y="19049"/>
                </a:lnTo>
                <a:lnTo>
                  <a:pt x="7874" y="55498"/>
                </a:lnTo>
                <a:lnTo>
                  <a:pt x="4699" y="99948"/>
                </a:lnTo>
                <a:lnTo>
                  <a:pt x="15875" y="128523"/>
                </a:lnTo>
                <a:lnTo>
                  <a:pt x="26924" y="122173"/>
                </a:lnTo>
                <a:lnTo>
                  <a:pt x="30099" y="44449"/>
                </a:lnTo>
                <a:lnTo>
                  <a:pt x="44450" y="30098"/>
                </a:lnTo>
                <a:lnTo>
                  <a:pt x="45974" y="11048"/>
                </a:lnTo>
                <a:lnTo>
                  <a:pt x="3327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21"/>
          <p:cNvSpPr/>
          <p:nvPr/>
        </p:nvSpPr>
        <p:spPr>
          <a:xfrm>
            <a:off x="9325199" y="4974971"/>
            <a:ext cx="46355" cy="128905"/>
          </a:xfrm>
          <a:custGeom>
            <a:avLst/>
            <a:gdLst/>
            <a:ahLst/>
            <a:cxnLst/>
            <a:rect l="l" t="t" r="r" b="b"/>
            <a:pathLst>
              <a:path w="46354" h="128904">
                <a:moveTo>
                  <a:pt x="33274" y="0"/>
                </a:moveTo>
                <a:lnTo>
                  <a:pt x="45974" y="11048"/>
                </a:lnTo>
                <a:lnTo>
                  <a:pt x="44450" y="30098"/>
                </a:lnTo>
                <a:lnTo>
                  <a:pt x="30099" y="44449"/>
                </a:lnTo>
                <a:lnTo>
                  <a:pt x="26924" y="122173"/>
                </a:lnTo>
                <a:lnTo>
                  <a:pt x="15875" y="128523"/>
                </a:lnTo>
                <a:lnTo>
                  <a:pt x="4699" y="99948"/>
                </a:lnTo>
                <a:lnTo>
                  <a:pt x="7874" y="55498"/>
                </a:lnTo>
                <a:lnTo>
                  <a:pt x="0" y="19049"/>
                </a:lnTo>
                <a:lnTo>
                  <a:pt x="11049" y="11048"/>
                </a:lnTo>
                <a:lnTo>
                  <a:pt x="33274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22"/>
          <p:cNvSpPr/>
          <p:nvPr/>
        </p:nvSpPr>
        <p:spPr>
          <a:xfrm>
            <a:off x="9421975" y="4994021"/>
            <a:ext cx="30480" cy="47625"/>
          </a:xfrm>
          <a:custGeom>
            <a:avLst/>
            <a:gdLst/>
            <a:ahLst/>
            <a:cxnLst/>
            <a:rect l="l" t="t" r="r" b="b"/>
            <a:pathLst>
              <a:path w="30479" h="47625">
                <a:moveTo>
                  <a:pt x="14224" y="0"/>
                </a:moveTo>
                <a:lnTo>
                  <a:pt x="0" y="11048"/>
                </a:lnTo>
                <a:lnTo>
                  <a:pt x="0" y="31749"/>
                </a:lnTo>
                <a:lnTo>
                  <a:pt x="7874" y="47624"/>
                </a:lnTo>
                <a:lnTo>
                  <a:pt x="30226" y="39623"/>
                </a:lnTo>
                <a:lnTo>
                  <a:pt x="25400" y="17398"/>
                </a:lnTo>
                <a:lnTo>
                  <a:pt x="1422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3"/>
          <p:cNvSpPr/>
          <p:nvPr/>
        </p:nvSpPr>
        <p:spPr>
          <a:xfrm>
            <a:off x="9421975" y="4994021"/>
            <a:ext cx="30480" cy="47625"/>
          </a:xfrm>
          <a:custGeom>
            <a:avLst/>
            <a:gdLst/>
            <a:ahLst/>
            <a:cxnLst/>
            <a:rect l="l" t="t" r="r" b="b"/>
            <a:pathLst>
              <a:path w="30479" h="47625">
                <a:moveTo>
                  <a:pt x="14224" y="0"/>
                </a:moveTo>
                <a:lnTo>
                  <a:pt x="25400" y="17398"/>
                </a:lnTo>
                <a:lnTo>
                  <a:pt x="30226" y="39623"/>
                </a:lnTo>
                <a:lnTo>
                  <a:pt x="7874" y="47624"/>
                </a:lnTo>
                <a:lnTo>
                  <a:pt x="0" y="31749"/>
                </a:lnTo>
                <a:lnTo>
                  <a:pt x="0" y="11048"/>
                </a:lnTo>
                <a:lnTo>
                  <a:pt x="14224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4" descr="Y:\Akrihin\040_Preza_Akrihin_corporate\03_DESIGN\Akrikhin_prez_All_07.ai\materials\Untitled-2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400" y="6100110"/>
            <a:ext cx="3096000" cy="14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24" y="6678957"/>
            <a:ext cx="2189257" cy="625502"/>
          </a:xfrm>
          <a:prstGeom prst="rect">
            <a:avLst/>
          </a:prstGeom>
        </p:spPr>
      </p:pic>
      <p:sp>
        <p:nvSpPr>
          <p:cNvPr id="18" name="object 24"/>
          <p:cNvSpPr txBox="1"/>
          <p:nvPr/>
        </p:nvSpPr>
        <p:spPr>
          <a:xfrm>
            <a:off x="622300" y="352425"/>
            <a:ext cx="6330950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60"/>
              </a:lnSpc>
            </a:pPr>
            <a:r>
              <a:rPr lang="ru-RU" sz="4000" b="1" spc="5" dirty="0" smtClean="0">
                <a:solidFill>
                  <a:srgbClr val="284378"/>
                </a:solidFill>
                <a:latin typeface="Calibri" charset="0"/>
                <a:ea typeface="Calibri" charset="0"/>
                <a:cs typeface="Calibri" charset="0"/>
              </a:rPr>
              <a:t>Присутствие в России</a:t>
            </a:r>
            <a:endParaRPr lang="ru-RU" sz="40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7" y="1403988"/>
            <a:ext cx="9195925" cy="4754873"/>
          </a:xfrm>
          <a:prstGeom prst="rect">
            <a:avLst/>
          </a:prstGeom>
        </p:spPr>
      </p:pic>
      <p:sp>
        <p:nvSpPr>
          <p:cNvPr id="24" name="object 9"/>
          <p:cNvSpPr/>
          <p:nvPr/>
        </p:nvSpPr>
        <p:spPr>
          <a:xfrm>
            <a:off x="5183680" y="3308987"/>
            <a:ext cx="2437003" cy="2437003"/>
          </a:xfrm>
          <a:custGeom>
            <a:avLst/>
            <a:gdLst/>
            <a:ahLst/>
            <a:cxnLst/>
            <a:rect l="l" t="t" r="r" b="b"/>
            <a:pathLst>
              <a:path w="2693670" h="2693670">
                <a:moveTo>
                  <a:pt x="2693098" y="1346542"/>
                </a:moveTo>
                <a:lnTo>
                  <a:pt x="2692248" y="1394838"/>
                </a:lnTo>
                <a:lnTo>
                  <a:pt x="2689717" y="1442707"/>
                </a:lnTo>
                <a:lnTo>
                  <a:pt x="2685534" y="1490119"/>
                </a:lnTo>
                <a:lnTo>
                  <a:pt x="2679726" y="1537046"/>
                </a:lnTo>
                <a:lnTo>
                  <a:pt x="2672323" y="1583461"/>
                </a:lnTo>
                <a:lnTo>
                  <a:pt x="2663353" y="1629333"/>
                </a:lnTo>
                <a:lnTo>
                  <a:pt x="2652845" y="1674636"/>
                </a:lnTo>
                <a:lnTo>
                  <a:pt x="2640826" y="1719339"/>
                </a:lnTo>
                <a:lnTo>
                  <a:pt x="2627326" y="1763416"/>
                </a:lnTo>
                <a:lnTo>
                  <a:pt x="2612372" y="1806837"/>
                </a:lnTo>
                <a:lnTo>
                  <a:pt x="2595994" y="1849574"/>
                </a:lnTo>
                <a:lnTo>
                  <a:pt x="2578220" y="1891599"/>
                </a:lnTo>
                <a:lnTo>
                  <a:pt x="2559078" y="1932882"/>
                </a:lnTo>
                <a:lnTo>
                  <a:pt x="2538597" y="1973396"/>
                </a:lnTo>
                <a:lnTo>
                  <a:pt x="2516805" y="2013112"/>
                </a:lnTo>
                <a:lnTo>
                  <a:pt x="2493731" y="2052001"/>
                </a:lnTo>
                <a:lnTo>
                  <a:pt x="2469404" y="2090035"/>
                </a:lnTo>
                <a:lnTo>
                  <a:pt x="2443851" y="2127186"/>
                </a:lnTo>
                <a:lnTo>
                  <a:pt x="2417101" y="2163425"/>
                </a:lnTo>
                <a:lnTo>
                  <a:pt x="2389183" y="2198723"/>
                </a:lnTo>
                <a:lnTo>
                  <a:pt x="2360125" y="2233053"/>
                </a:lnTo>
                <a:lnTo>
                  <a:pt x="2329956" y="2266385"/>
                </a:lnTo>
                <a:lnTo>
                  <a:pt x="2298704" y="2298692"/>
                </a:lnTo>
                <a:lnTo>
                  <a:pt x="2266398" y="2329944"/>
                </a:lnTo>
                <a:lnTo>
                  <a:pt x="2233066" y="2360113"/>
                </a:lnTo>
                <a:lnTo>
                  <a:pt x="2198736" y="2389170"/>
                </a:lnTo>
                <a:lnTo>
                  <a:pt x="2163438" y="2417088"/>
                </a:lnTo>
                <a:lnTo>
                  <a:pt x="2127199" y="2443838"/>
                </a:lnTo>
                <a:lnTo>
                  <a:pt x="2090048" y="2469391"/>
                </a:lnTo>
                <a:lnTo>
                  <a:pt x="2052014" y="2493719"/>
                </a:lnTo>
                <a:lnTo>
                  <a:pt x="2013124" y="2516793"/>
                </a:lnTo>
                <a:lnTo>
                  <a:pt x="1973408" y="2538584"/>
                </a:lnTo>
                <a:lnTo>
                  <a:pt x="1932895" y="2559065"/>
                </a:lnTo>
                <a:lnTo>
                  <a:pt x="1891611" y="2578207"/>
                </a:lnTo>
                <a:lnTo>
                  <a:pt x="1849587" y="2595981"/>
                </a:lnTo>
                <a:lnTo>
                  <a:pt x="1806850" y="2612359"/>
                </a:lnTo>
                <a:lnTo>
                  <a:pt x="1763429" y="2627313"/>
                </a:lnTo>
                <a:lnTo>
                  <a:pt x="1719352" y="2640813"/>
                </a:lnTo>
                <a:lnTo>
                  <a:pt x="1674648" y="2652832"/>
                </a:lnTo>
                <a:lnTo>
                  <a:pt x="1629346" y="2663340"/>
                </a:lnTo>
                <a:lnTo>
                  <a:pt x="1583473" y="2672310"/>
                </a:lnTo>
                <a:lnTo>
                  <a:pt x="1537059" y="2679713"/>
                </a:lnTo>
                <a:lnTo>
                  <a:pt x="1490132" y="2685521"/>
                </a:lnTo>
                <a:lnTo>
                  <a:pt x="1442720" y="2689704"/>
                </a:lnTo>
                <a:lnTo>
                  <a:pt x="1394851" y="2692235"/>
                </a:lnTo>
                <a:lnTo>
                  <a:pt x="1346555" y="2693085"/>
                </a:lnTo>
                <a:lnTo>
                  <a:pt x="1298258" y="2692235"/>
                </a:lnTo>
                <a:lnTo>
                  <a:pt x="1250389" y="2689704"/>
                </a:lnTo>
                <a:lnTo>
                  <a:pt x="1202976" y="2685521"/>
                </a:lnTo>
                <a:lnTo>
                  <a:pt x="1156048" y="2679713"/>
                </a:lnTo>
                <a:lnTo>
                  <a:pt x="1109633" y="2672310"/>
                </a:lnTo>
                <a:lnTo>
                  <a:pt x="1063760" y="2663340"/>
                </a:lnTo>
                <a:lnTo>
                  <a:pt x="1018457" y="2652832"/>
                </a:lnTo>
                <a:lnTo>
                  <a:pt x="973753" y="2640813"/>
                </a:lnTo>
                <a:lnTo>
                  <a:pt x="929675" y="2627313"/>
                </a:lnTo>
                <a:lnTo>
                  <a:pt x="886254" y="2612359"/>
                </a:lnTo>
                <a:lnTo>
                  <a:pt x="843516" y="2595981"/>
                </a:lnTo>
                <a:lnTo>
                  <a:pt x="801491" y="2578207"/>
                </a:lnTo>
                <a:lnTo>
                  <a:pt x="760208" y="2559065"/>
                </a:lnTo>
                <a:lnTo>
                  <a:pt x="719693" y="2538584"/>
                </a:lnTo>
                <a:lnTo>
                  <a:pt x="679977" y="2516793"/>
                </a:lnTo>
                <a:lnTo>
                  <a:pt x="641088" y="2493719"/>
                </a:lnTo>
                <a:lnTo>
                  <a:pt x="603053" y="2469391"/>
                </a:lnTo>
                <a:lnTo>
                  <a:pt x="565902" y="2443838"/>
                </a:lnTo>
                <a:lnTo>
                  <a:pt x="529662" y="2417088"/>
                </a:lnTo>
                <a:lnTo>
                  <a:pt x="494364" y="2389170"/>
                </a:lnTo>
                <a:lnTo>
                  <a:pt x="460034" y="2360113"/>
                </a:lnTo>
                <a:lnTo>
                  <a:pt x="426701" y="2329944"/>
                </a:lnTo>
                <a:lnTo>
                  <a:pt x="394395" y="2298692"/>
                </a:lnTo>
                <a:lnTo>
                  <a:pt x="363143" y="2266385"/>
                </a:lnTo>
                <a:lnTo>
                  <a:pt x="332973" y="2233053"/>
                </a:lnTo>
                <a:lnTo>
                  <a:pt x="303915" y="2198723"/>
                </a:lnTo>
                <a:lnTo>
                  <a:pt x="275997" y="2163425"/>
                </a:lnTo>
                <a:lnTo>
                  <a:pt x="249247" y="2127186"/>
                </a:lnTo>
                <a:lnTo>
                  <a:pt x="223694" y="2090035"/>
                </a:lnTo>
                <a:lnTo>
                  <a:pt x="199367" y="2052001"/>
                </a:lnTo>
                <a:lnTo>
                  <a:pt x="176293" y="2013112"/>
                </a:lnTo>
                <a:lnTo>
                  <a:pt x="154501" y="1973396"/>
                </a:lnTo>
                <a:lnTo>
                  <a:pt x="134020" y="1932882"/>
                </a:lnTo>
                <a:lnTo>
                  <a:pt x="114878" y="1891599"/>
                </a:lnTo>
                <a:lnTo>
                  <a:pt x="97104" y="1849574"/>
                </a:lnTo>
                <a:lnTo>
                  <a:pt x="80725" y="1806837"/>
                </a:lnTo>
                <a:lnTo>
                  <a:pt x="65772" y="1763416"/>
                </a:lnTo>
                <a:lnTo>
                  <a:pt x="52272" y="1719339"/>
                </a:lnTo>
                <a:lnTo>
                  <a:pt x="40253" y="1674636"/>
                </a:lnTo>
                <a:lnTo>
                  <a:pt x="29744" y="1629333"/>
                </a:lnTo>
                <a:lnTo>
                  <a:pt x="20774" y="1583461"/>
                </a:lnTo>
                <a:lnTo>
                  <a:pt x="13371" y="1537046"/>
                </a:lnTo>
                <a:lnTo>
                  <a:pt x="7564" y="1490119"/>
                </a:lnTo>
                <a:lnTo>
                  <a:pt x="3380" y="1442707"/>
                </a:lnTo>
                <a:lnTo>
                  <a:pt x="849" y="1394838"/>
                </a:lnTo>
                <a:lnTo>
                  <a:pt x="0" y="1346542"/>
                </a:lnTo>
                <a:lnTo>
                  <a:pt x="849" y="1298246"/>
                </a:lnTo>
                <a:lnTo>
                  <a:pt x="3380" y="1250378"/>
                </a:lnTo>
                <a:lnTo>
                  <a:pt x="7564" y="1202966"/>
                </a:lnTo>
                <a:lnTo>
                  <a:pt x="13371" y="1156038"/>
                </a:lnTo>
                <a:lnTo>
                  <a:pt x="20774" y="1109624"/>
                </a:lnTo>
                <a:lnTo>
                  <a:pt x="29744" y="1063752"/>
                </a:lnTo>
                <a:lnTo>
                  <a:pt x="40253" y="1018449"/>
                </a:lnTo>
                <a:lnTo>
                  <a:pt x="52272" y="973745"/>
                </a:lnTo>
                <a:lnTo>
                  <a:pt x="65772" y="929669"/>
                </a:lnTo>
                <a:lnTo>
                  <a:pt x="80725" y="886248"/>
                </a:lnTo>
                <a:lnTo>
                  <a:pt x="97104" y="843511"/>
                </a:lnTo>
                <a:lnTo>
                  <a:pt x="114878" y="801486"/>
                </a:lnTo>
                <a:lnTo>
                  <a:pt x="134020" y="760203"/>
                </a:lnTo>
                <a:lnTo>
                  <a:pt x="154501" y="719689"/>
                </a:lnTo>
                <a:lnTo>
                  <a:pt x="176293" y="679973"/>
                </a:lnTo>
                <a:lnTo>
                  <a:pt x="199367" y="641084"/>
                </a:lnTo>
                <a:lnTo>
                  <a:pt x="223694" y="603050"/>
                </a:lnTo>
                <a:lnTo>
                  <a:pt x="249247" y="565899"/>
                </a:lnTo>
                <a:lnTo>
                  <a:pt x="275997" y="529660"/>
                </a:lnTo>
                <a:lnTo>
                  <a:pt x="303915" y="494361"/>
                </a:lnTo>
                <a:lnTo>
                  <a:pt x="332973" y="460032"/>
                </a:lnTo>
                <a:lnTo>
                  <a:pt x="363143" y="426700"/>
                </a:lnTo>
                <a:lnTo>
                  <a:pt x="394395" y="394393"/>
                </a:lnTo>
                <a:lnTo>
                  <a:pt x="426701" y="363141"/>
                </a:lnTo>
                <a:lnTo>
                  <a:pt x="460034" y="332972"/>
                </a:lnTo>
                <a:lnTo>
                  <a:pt x="494364" y="303914"/>
                </a:lnTo>
                <a:lnTo>
                  <a:pt x="529662" y="275996"/>
                </a:lnTo>
                <a:lnTo>
                  <a:pt x="565902" y="249247"/>
                </a:lnTo>
                <a:lnTo>
                  <a:pt x="603053" y="223694"/>
                </a:lnTo>
                <a:lnTo>
                  <a:pt x="641088" y="199366"/>
                </a:lnTo>
                <a:lnTo>
                  <a:pt x="679977" y="176292"/>
                </a:lnTo>
                <a:lnTo>
                  <a:pt x="719693" y="154500"/>
                </a:lnTo>
                <a:lnTo>
                  <a:pt x="760208" y="134019"/>
                </a:lnTo>
                <a:lnTo>
                  <a:pt x="801491" y="114878"/>
                </a:lnTo>
                <a:lnTo>
                  <a:pt x="843516" y="97103"/>
                </a:lnTo>
                <a:lnTo>
                  <a:pt x="886254" y="80725"/>
                </a:lnTo>
                <a:lnTo>
                  <a:pt x="929675" y="65772"/>
                </a:lnTo>
                <a:lnTo>
                  <a:pt x="973753" y="52272"/>
                </a:lnTo>
                <a:lnTo>
                  <a:pt x="1018457" y="40253"/>
                </a:lnTo>
                <a:lnTo>
                  <a:pt x="1063760" y="29744"/>
                </a:lnTo>
                <a:lnTo>
                  <a:pt x="1109633" y="20774"/>
                </a:lnTo>
                <a:lnTo>
                  <a:pt x="1156048" y="13371"/>
                </a:lnTo>
                <a:lnTo>
                  <a:pt x="1202976" y="7564"/>
                </a:lnTo>
                <a:lnTo>
                  <a:pt x="1250389" y="3380"/>
                </a:lnTo>
                <a:lnTo>
                  <a:pt x="1298258" y="849"/>
                </a:lnTo>
                <a:lnTo>
                  <a:pt x="1346555" y="0"/>
                </a:lnTo>
                <a:lnTo>
                  <a:pt x="1394851" y="849"/>
                </a:lnTo>
                <a:lnTo>
                  <a:pt x="1442720" y="3380"/>
                </a:lnTo>
                <a:lnTo>
                  <a:pt x="1490132" y="7564"/>
                </a:lnTo>
                <a:lnTo>
                  <a:pt x="1537059" y="13371"/>
                </a:lnTo>
                <a:lnTo>
                  <a:pt x="1583473" y="20774"/>
                </a:lnTo>
                <a:lnTo>
                  <a:pt x="1629346" y="29744"/>
                </a:lnTo>
                <a:lnTo>
                  <a:pt x="1674648" y="40253"/>
                </a:lnTo>
                <a:lnTo>
                  <a:pt x="1719352" y="52272"/>
                </a:lnTo>
                <a:lnTo>
                  <a:pt x="1763429" y="65772"/>
                </a:lnTo>
                <a:lnTo>
                  <a:pt x="1806850" y="80725"/>
                </a:lnTo>
                <a:lnTo>
                  <a:pt x="1849587" y="97103"/>
                </a:lnTo>
                <a:lnTo>
                  <a:pt x="1891611" y="114878"/>
                </a:lnTo>
                <a:lnTo>
                  <a:pt x="1932895" y="134019"/>
                </a:lnTo>
                <a:lnTo>
                  <a:pt x="1973408" y="154500"/>
                </a:lnTo>
                <a:lnTo>
                  <a:pt x="2013124" y="176292"/>
                </a:lnTo>
                <a:lnTo>
                  <a:pt x="2052014" y="199366"/>
                </a:lnTo>
                <a:lnTo>
                  <a:pt x="2090048" y="223694"/>
                </a:lnTo>
                <a:lnTo>
                  <a:pt x="2127199" y="249247"/>
                </a:lnTo>
                <a:lnTo>
                  <a:pt x="2163438" y="275996"/>
                </a:lnTo>
                <a:lnTo>
                  <a:pt x="2198736" y="303914"/>
                </a:lnTo>
                <a:lnTo>
                  <a:pt x="2233066" y="332972"/>
                </a:lnTo>
                <a:lnTo>
                  <a:pt x="2266398" y="363141"/>
                </a:lnTo>
                <a:lnTo>
                  <a:pt x="2298704" y="394393"/>
                </a:lnTo>
                <a:lnTo>
                  <a:pt x="2329956" y="426700"/>
                </a:lnTo>
                <a:lnTo>
                  <a:pt x="2360125" y="460032"/>
                </a:lnTo>
                <a:lnTo>
                  <a:pt x="2389183" y="494361"/>
                </a:lnTo>
                <a:lnTo>
                  <a:pt x="2417101" y="529660"/>
                </a:lnTo>
                <a:lnTo>
                  <a:pt x="2443851" y="565899"/>
                </a:lnTo>
                <a:lnTo>
                  <a:pt x="2469404" y="603050"/>
                </a:lnTo>
                <a:lnTo>
                  <a:pt x="2493731" y="641084"/>
                </a:lnTo>
                <a:lnTo>
                  <a:pt x="2516805" y="679973"/>
                </a:lnTo>
                <a:lnTo>
                  <a:pt x="2538597" y="719689"/>
                </a:lnTo>
                <a:lnTo>
                  <a:pt x="2559078" y="760203"/>
                </a:lnTo>
                <a:lnTo>
                  <a:pt x="2578220" y="801486"/>
                </a:lnTo>
                <a:lnTo>
                  <a:pt x="2595994" y="843511"/>
                </a:lnTo>
                <a:lnTo>
                  <a:pt x="2612372" y="886248"/>
                </a:lnTo>
                <a:lnTo>
                  <a:pt x="2627326" y="929669"/>
                </a:lnTo>
                <a:lnTo>
                  <a:pt x="2640826" y="973745"/>
                </a:lnTo>
                <a:lnTo>
                  <a:pt x="2652845" y="1018449"/>
                </a:lnTo>
                <a:lnTo>
                  <a:pt x="2663353" y="1063752"/>
                </a:lnTo>
                <a:lnTo>
                  <a:pt x="2672323" y="1109624"/>
                </a:lnTo>
                <a:lnTo>
                  <a:pt x="2679726" y="1156038"/>
                </a:lnTo>
                <a:lnTo>
                  <a:pt x="2685534" y="1202966"/>
                </a:lnTo>
                <a:lnTo>
                  <a:pt x="2689717" y="1250378"/>
                </a:lnTo>
                <a:lnTo>
                  <a:pt x="2692248" y="1298246"/>
                </a:lnTo>
                <a:lnTo>
                  <a:pt x="2693098" y="1346542"/>
                </a:lnTo>
                <a:close/>
              </a:path>
            </a:pathLst>
          </a:custGeom>
          <a:solidFill>
            <a:srgbClr val="67B2E8">
              <a:alpha val="78000"/>
            </a:srgbClr>
          </a:solidFill>
          <a:ln w="38100">
            <a:noFill/>
          </a:ln>
        </p:spPr>
        <p:txBody>
          <a:bodyPr wrap="square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80000"/>
              </a:lnSpc>
            </a:pPr>
            <a:r>
              <a:rPr lang="ru-RU" sz="3200" spc="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в 63</a:t>
            </a:r>
            <a:r>
              <a:rPr lang="en-US" sz="3200" spc="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spc="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ru-RU" sz="3200" spc="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регионах</a:t>
            </a:r>
            <a:r>
              <a:rPr lang="en-US" sz="3200" spc="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spc="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ru-RU" sz="3200" spc="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России</a:t>
            </a:r>
            <a:endParaRPr lang="ru-RU" sz="3200" spc="5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object 9"/>
          <p:cNvSpPr/>
          <p:nvPr/>
        </p:nvSpPr>
        <p:spPr>
          <a:xfrm>
            <a:off x="2865594" y="2437513"/>
            <a:ext cx="2693670" cy="2693670"/>
          </a:xfrm>
          <a:custGeom>
            <a:avLst/>
            <a:gdLst/>
            <a:ahLst/>
            <a:cxnLst/>
            <a:rect l="l" t="t" r="r" b="b"/>
            <a:pathLst>
              <a:path w="2693670" h="2693670">
                <a:moveTo>
                  <a:pt x="2693098" y="1346542"/>
                </a:moveTo>
                <a:lnTo>
                  <a:pt x="2692248" y="1394838"/>
                </a:lnTo>
                <a:lnTo>
                  <a:pt x="2689717" y="1442707"/>
                </a:lnTo>
                <a:lnTo>
                  <a:pt x="2685534" y="1490119"/>
                </a:lnTo>
                <a:lnTo>
                  <a:pt x="2679726" y="1537046"/>
                </a:lnTo>
                <a:lnTo>
                  <a:pt x="2672323" y="1583461"/>
                </a:lnTo>
                <a:lnTo>
                  <a:pt x="2663353" y="1629333"/>
                </a:lnTo>
                <a:lnTo>
                  <a:pt x="2652845" y="1674636"/>
                </a:lnTo>
                <a:lnTo>
                  <a:pt x="2640826" y="1719339"/>
                </a:lnTo>
                <a:lnTo>
                  <a:pt x="2627326" y="1763416"/>
                </a:lnTo>
                <a:lnTo>
                  <a:pt x="2612372" y="1806837"/>
                </a:lnTo>
                <a:lnTo>
                  <a:pt x="2595994" y="1849574"/>
                </a:lnTo>
                <a:lnTo>
                  <a:pt x="2578220" y="1891599"/>
                </a:lnTo>
                <a:lnTo>
                  <a:pt x="2559078" y="1932882"/>
                </a:lnTo>
                <a:lnTo>
                  <a:pt x="2538597" y="1973396"/>
                </a:lnTo>
                <a:lnTo>
                  <a:pt x="2516805" y="2013112"/>
                </a:lnTo>
                <a:lnTo>
                  <a:pt x="2493731" y="2052001"/>
                </a:lnTo>
                <a:lnTo>
                  <a:pt x="2469404" y="2090035"/>
                </a:lnTo>
                <a:lnTo>
                  <a:pt x="2443851" y="2127186"/>
                </a:lnTo>
                <a:lnTo>
                  <a:pt x="2417101" y="2163425"/>
                </a:lnTo>
                <a:lnTo>
                  <a:pt x="2389183" y="2198723"/>
                </a:lnTo>
                <a:lnTo>
                  <a:pt x="2360125" y="2233053"/>
                </a:lnTo>
                <a:lnTo>
                  <a:pt x="2329956" y="2266385"/>
                </a:lnTo>
                <a:lnTo>
                  <a:pt x="2298704" y="2298692"/>
                </a:lnTo>
                <a:lnTo>
                  <a:pt x="2266398" y="2329944"/>
                </a:lnTo>
                <a:lnTo>
                  <a:pt x="2233066" y="2360113"/>
                </a:lnTo>
                <a:lnTo>
                  <a:pt x="2198736" y="2389170"/>
                </a:lnTo>
                <a:lnTo>
                  <a:pt x="2163438" y="2417088"/>
                </a:lnTo>
                <a:lnTo>
                  <a:pt x="2127199" y="2443838"/>
                </a:lnTo>
                <a:lnTo>
                  <a:pt x="2090048" y="2469391"/>
                </a:lnTo>
                <a:lnTo>
                  <a:pt x="2052014" y="2493719"/>
                </a:lnTo>
                <a:lnTo>
                  <a:pt x="2013124" y="2516793"/>
                </a:lnTo>
                <a:lnTo>
                  <a:pt x="1973408" y="2538584"/>
                </a:lnTo>
                <a:lnTo>
                  <a:pt x="1932895" y="2559065"/>
                </a:lnTo>
                <a:lnTo>
                  <a:pt x="1891611" y="2578207"/>
                </a:lnTo>
                <a:lnTo>
                  <a:pt x="1849587" y="2595981"/>
                </a:lnTo>
                <a:lnTo>
                  <a:pt x="1806850" y="2612359"/>
                </a:lnTo>
                <a:lnTo>
                  <a:pt x="1763429" y="2627313"/>
                </a:lnTo>
                <a:lnTo>
                  <a:pt x="1719352" y="2640813"/>
                </a:lnTo>
                <a:lnTo>
                  <a:pt x="1674648" y="2652832"/>
                </a:lnTo>
                <a:lnTo>
                  <a:pt x="1629346" y="2663340"/>
                </a:lnTo>
                <a:lnTo>
                  <a:pt x="1583473" y="2672310"/>
                </a:lnTo>
                <a:lnTo>
                  <a:pt x="1537059" y="2679713"/>
                </a:lnTo>
                <a:lnTo>
                  <a:pt x="1490132" y="2685521"/>
                </a:lnTo>
                <a:lnTo>
                  <a:pt x="1442720" y="2689704"/>
                </a:lnTo>
                <a:lnTo>
                  <a:pt x="1394851" y="2692235"/>
                </a:lnTo>
                <a:lnTo>
                  <a:pt x="1346555" y="2693085"/>
                </a:lnTo>
                <a:lnTo>
                  <a:pt x="1298258" y="2692235"/>
                </a:lnTo>
                <a:lnTo>
                  <a:pt x="1250389" y="2689704"/>
                </a:lnTo>
                <a:lnTo>
                  <a:pt x="1202976" y="2685521"/>
                </a:lnTo>
                <a:lnTo>
                  <a:pt x="1156048" y="2679713"/>
                </a:lnTo>
                <a:lnTo>
                  <a:pt x="1109633" y="2672310"/>
                </a:lnTo>
                <a:lnTo>
                  <a:pt x="1063760" y="2663340"/>
                </a:lnTo>
                <a:lnTo>
                  <a:pt x="1018457" y="2652832"/>
                </a:lnTo>
                <a:lnTo>
                  <a:pt x="973753" y="2640813"/>
                </a:lnTo>
                <a:lnTo>
                  <a:pt x="929675" y="2627313"/>
                </a:lnTo>
                <a:lnTo>
                  <a:pt x="886254" y="2612359"/>
                </a:lnTo>
                <a:lnTo>
                  <a:pt x="843516" y="2595981"/>
                </a:lnTo>
                <a:lnTo>
                  <a:pt x="801491" y="2578207"/>
                </a:lnTo>
                <a:lnTo>
                  <a:pt x="760208" y="2559065"/>
                </a:lnTo>
                <a:lnTo>
                  <a:pt x="719693" y="2538584"/>
                </a:lnTo>
                <a:lnTo>
                  <a:pt x="679977" y="2516793"/>
                </a:lnTo>
                <a:lnTo>
                  <a:pt x="641088" y="2493719"/>
                </a:lnTo>
                <a:lnTo>
                  <a:pt x="603053" y="2469391"/>
                </a:lnTo>
                <a:lnTo>
                  <a:pt x="565902" y="2443838"/>
                </a:lnTo>
                <a:lnTo>
                  <a:pt x="529662" y="2417088"/>
                </a:lnTo>
                <a:lnTo>
                  <a:pt x="494364" y="2389170"/>
                </a:lnTo>
                <a:lnTo>
                  <a:pt x="460034" y="2360113"/>
                </a:lnTo>
                <a:lnTo>
                  <a:pt x="426701" y="2329944"/>
                </a:lnTo>
                <a:lnTo>
                  <a:pt x="394395" y="2298692"/>
                </a:lnTo>
                <a:lnTo>
                  <a:pt x="363143" y="2266385"/>
                </a:lnTo>
                <a:lnTo>
                  <a:pt x="332973" y="2233053"/>
                </a:lnTo>
                <a:lnTo>
                  <a:pt x="303915" y="2198723"/>
                </a:lnTo>
                <a:lnTo>
                  <a:pt x="275997" y="2163425"/>
                </a:lnTo>
                <a:lnTo>
                  <a:pt x="249247" y="2127186"/>
                </a:lnTo>
                <a:lnTo>
                  <a:pt x="223694" y="2090035"/>
                </a:lnTo>
                <a:lnTo>
                  <a:pt x="199367" y="2052001"/>
                </a:lnTo>
                <a:lnTo>
                  <a:pt x="176293" y="2013112"/>
                </a:lnTo>
                <a:lnTo>
                  <a:pt x="154501" y="1973396"/>
                </a:lnTo>
                <a:lnTo>
                  <a:pt x="134020" y="1932882"/>
                </a:lnTo>
                <a:lnTo>
                  <a:pt x="114878" y="1891599"/>
                </a:lnTo>
                <a:lnTo>
                  <a:pt x="97104" y="1849574"/>
                </a:lnTo>
                <a:lnTo>
                  <a:pt x="80725" y="1806837"/>
                </a:lnTo>
                <a:lnTo>
                  <a:pt x="65772" y="1763416"/>
                </a:lnTo>
                <a:lnTo>
                  <a:pt x="52272" y="1719339"/>
                </a:lnTo>
                <a:lnTo>
                  <a:pt x="40253" y="1674636"/>
                </a:lnTo>
                <a:lnTo>
                  <a:pt x="29744" y="1629333"/>
                </a:lnTo>
                <a:lnTo>
                  <a:pt x="20774" y="1583461"/>
                </a:lnTo>
                <a:lnTo>
                  <a:pt x="13371" y="1537046"/>
                </a:lnTo>
                <a:lnTo>
                  <a:pt x="7564" y="1490119"/>
                </a:lnTo>
                <a:lnTo>
                  <a:pt x="3380" y="1442707"/>
                </a:lnTo>
                <a:lnTo>
                  <a:pt x="849" y="1394838"/>
                </a:lnTo>
                <a:lnTo>
                  <a:pt x="0" y="1346542"/>
                </a:lnTo>
                <a:lnTo>
                  <a:pt x="849" y="1298246"/>
                </a:lnTo>
                <a:lnTo>
                  <a:pt x="3380" y="1250378"/>
                </a:lnTo>
                <a:lnTo>
                  <a:pt x="7564" y="1202966"/>
                </a:lnTo>
                <a:lnTo>
                  <a:pt x="13371" y="1156038"/>
                </a:lnTo>
                <a:lnTo>
                  <a:pt x="20774" y="1109624"/>
                </a:lnTo>
                <a:lnTo>
                  <a:pt x="29744" y="1063752"/>
                </a:lnTo>
                <a:lnTo>
                  <a:pt x="40253" y="1018449"/>
                </a:lnTo>
                <a:lnTo>
                  <a:pt x="52272" y="973745"/>
                </a:lnTo>
                <a:lnTo>
                  <a:pt x="65772" y="929669"/>
                </a:lnTo>
                <a:lnTo>
                  <a:pt x="80725" y="886248"/>
                </a:lnTo>
                <a:lnTo>
                  <a:pt x="97104" y="843511"/>
                </a:lnTo>
                <a:lnTo>
                  <a:pt x="114878" y="801486"/>
                </a:lnTo>
                <a:lnTo>
                  <a:pt x="134020" y="760203"/>
                </a:lnTo>
                <a:lnTo>
                  <a:pt x="154501" y="719689"/>
                </a:lnTo>
                <a:lnTo>
                  <a:pt x="176293" y="679973"/>
                </a:lnTo>
                <a:lnTo>
                  <a:pt x="199367" y="641084"/>
                </a:lnTo>
                <a:lnTo>
                  <a:pt x="223694" y="603050"/>
                </a:lnTo>
                <a:lnTo>
                  <a:pt x="249247" y="565899"/>
                </a:lnTo>
                <a:lnTo>
                  <a:pt x="275997" y="529660"/>
                </a:lnTo>
                <a:lnTo>
                  <a:pt x="303915" y="494361"/>
                </a:lnTo>
                <a:lnTo>
                  <a:pt x="332973" y="460032"/>
                </a:lnTo>
                <a:lnTo>
                  <a:pt x="363143" y="426700"/>
                </a:lnTo>
                <a:lnTo>
                  <a:pt x="394395" y="394393"/>
                </a:lnTo>
                <a:lnTo>
                  <a:pt x="426701" y="363141"/>
                </a:lnTo>
                <a:lnTo>
                  <a:pt x="460034" y="332972"/>
                </a:lnTo>
                <a:lnTo>
                  <a:pt x="494364" y="303914"/>
                </a:lnTo>
                <a:lnTo>
                  <a:pt x="529662" y="275996"/>
                </a:lnTo>
                <a:lnTo>
                  <a:pt x="565902" y="249247"/>
                </a:lnTo>
                <a:lnTo>
                  <a:pt x="603053" y="223694"/>
                </a:lnTo>
                <a:lnTo>
                  <a:pt x="641088" y="199366"/>
                </a:lnTo>
                <a:lnTo>
                  <a:pt x="679977" y="176292"/>
                </a:lnTo>
                <a:lnTo>
                  <a:pt x="719693" y="154500"/>
                </a:lnTo>
                <a:lnTo>
                  <a:pt x="760208" y="134019"/>
                </a:lnTo>
                <a:lnTo>
                  <a:pt x="801491" y="114878"/>
                </a:lnTo>
                <a:lnTo>
                  <a:pt x="843516" y="97103"/>
                </a:lnTo>
                <a:lnTo>
                  <a:pt x="886254" y="80725"/>
                </a:lnTo>
                <a:lnTo>
                  <a:pt x="929675" y="65772"/>
                </a:lnTo>
                <a:lnTo>
                  <a:pt x="973753" y="52272"/>
                </a:lnTo>
                <a:lnTo>
                  <a:pt x="1018457" y="40253"/>
                </a:lnTo>
                <a:lnTo>
                  <a:pt x="1063760" y="29744"/>
                </a:lnTo>
                <a:lnTo>
                  <a:pt x="1109633" y="20774"/>
                </a:lnTo>
                <a:lnTo>
                  <a:pt x="1156048" y="13371"/>
                </a:lnTo>
                <a:lnTo>
                  <a:pt x="1202976" y="7564"/>
                </a:lnTo>
                <a:lnTo>
                  <a:pt x="1250389" y="3380"/>
                </a:lnTo>
                <a:lnTo>
                  <a:pt x="1298258" y="849"/>
                </a:lnTo>
                <a:lnTo>
                  <a:pt x="1346555" y="0"/>
                </a:lnTo>
                <a:lnTo>
                  <a:pt x="1394851" y="849"/>
                </a:lnTo>
                <a:lnTo>
                  <a:pt x="1442720" y="3380"/>
                </a:lnTo>
                <a:lnTo>
                  <a:pt x="1490132" y="7564"/>
                </a:lnTo>
                <a:lnTo>
                  <a:pt x="1537059" y="13371"/>
                </a:lnTo>
                <a:lnTo>
                  <a:pt x="1583473" y="20774"/>
                </a:lnTo>
                <a:lnTo>
                  <a:pt x="1629346" y="29744"/>
                </a:lnTo>
                <a:lnTo>
                  <a:pt x="1674648" y="40253"/>
                </a:lnTo>
                <a:lnTo>
                  <a:pt x="1719352" y="52272"/>
                </a:lnTo>
                <a:lnTo>
                  <a:pt x="1763429" y="65772"/>
                </a:lnTo>
                <a:lnTo>
                  <a:pt x="1806850" y="80725"/>
                </a:lnTo>
                <a:lnTo>
                  <a:pt x="1849587" y="97103"/>
                </a:lnTo>
                <a:lnTo>
                  <a:pt x="1891611" y="114878"/>
                </a:lnTo>
                <a:lnTo>
                  <a:pt x="1932895" y="134019"/>
                </a:lnTo>
                <a:lnTo>
                  <a:pt x="1973408" y="154500"/>
                </a:lnTo>
                <a:lnTo>
                  <a:pt x="2013124" y="176292"/>
                </a:lnTo>
                <a:lnTo>
                  <a:pt x="2052014" y="199366"/>
                </a:lnTo>
                <a:lnTo>
                  <a:pt x="2090048" y="223694"/>
                </a:lnTo>
                <a:lnTo>
                  <a:pt x="2127199" y="249247"/>
                </a:lnTo>
                <a:lnTo>
                  <a:pt x="2163438" y="275996"/>
                </a:lnTo>
                <a:lnTo>
                  <a:pt x="2198736" y="303914"/>
                </a:lnTo>
                <a:lnTo>
                  <a:pt x="2233066" y="332972"/>
                </a:lnTo>
                <a:lnTo>
                  <a:pt x="2266398" y="363141"/>
                </a:lnTo>
                <a:lnTo>
                  <a:pt x="2298704" y="394393"/>
                </a:lnTo>
                <a:lnTo>
                  <a:pt x="2329956" y="426700"/>
                </a:lnTo>
                <a:lnTo>
                  <a:pt x="2360125" y="460032"/>
                </a:lnTo>
                <a:lnTo>
                  <a:pt x="2389183" y="494361"/>
                </a:lnTo>
                <a:lnTo>
                  <a:pt x="2417101" y="529660"/>
                </a:lnTo>
                <a:lnTo>
                  <a:pt x="2443851" y="565899"/>
                </a:lnTo>
                <a:lnTo>
                  <a:pt x="2469404" y="603050"/>
                </a:lnTo>
                <a:lnTo>
                  <a:pt x="2493731" y="641084"/>
                </a:lnTo>
                <a:lnTo>
                  <a:pt x="2516805" y="679973"/>
                </a:lnTo>
                <a:lnTo>
                  <a:pt x="2538597" y="719689"/>
                </a:lnTo>
                <a:lnTo>
                  <a:pt x="2559078" y="760203"/>
                </a:lnTo>
                <a:lnTo>
                  <a:pt x="2578220" y="801486"/>
                </a:lnTo>
                <a:lnTo>
                  <a:pt x="2595994" y="843511"/>
                </a:lnTo>
                <a:lnTo>
                  <a:pt x="2612372" y="886248"/>
                </a:lnTo>
                <a:lnTo>
                  <a:pt x="2627326" y="929669"/>
                </a:lnTo>
                <a:lnTo>
                  <a:pt x="2640826" y="973745"/>
                </a:lnTo>
                <a:lnTo>
                  <a:pt x="2652845" y="1018449"/>
                </a:lnTo>
                <a:lnTo>
                  <a:pt x="2663353" y="1063752"/>
                </a:lnTo>
                <a:lnTo>
                  <a:pt x="2672323" y="1109624"/>
                </a:lnTo>
                <a:lnTo>
                  <a:pt x="2679726" y="1156038"/>
                </a:lnTo>
                <a:lnTo>
                  <a:pt x="2685534" y="1202966"/>
                </a:lnTo>
                <a:lnTo>
                  <a:pt x="2689717" y="1250378"/>
                </a:lnTo>
                <a:lnTo>
                  <a:pt x="2692248" y="1298246"/>
                </a:lnTo>
                <a:lnTo>
                  <a:pt x="2693098" y="1346542"/>
                </a:lnTo>
                <a:close/>
              </a:path>
            </a:pathLst>
          </a:custGeom>
          <a:solidFill>
            <a:srgbClr val="E30613">
              <a:alpha val="70000"/>
            </a:srgbClr>
          </a:solidFill>
          <a:ln w="38100">
            <a:noFill/>
          </a:ln>
        </p:spPr>
        <p:txBody>
          <a:bodyPr wrap="square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ct val="80000"/>
              </a:lnSpc>
            </a:pPr>
            <a:r>
              <a:rPr lang="ru-RU" sz="3200" spc="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Более 500</a:t>
            </a:r>
            <a:r>
              <a:rPr lang="en-US" sz="3200" spc="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spc="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ru-RU" sz="3200" spc="5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сотрудников</a:t>
            </a:r>
            <a:endParaRPr lang="ru-RU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356079107.jpg"/>
          <p:cNvPicPr>
            <a:picLocks noChangeAspect="1"/>
          </p:cNvPicPr>
          <p:nvPr/>
        </p:nvPicPr>
        <p:blipFill rotWithShape="1"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"/>
          <a:stretch/>
        </p:blipFill>
        <p:spPr>
          <a:xfrm>
            <a:off x="0" y="0"/>
            <a:ext cx="10693400" cy="7595037"/>
          </a:xfrm>
          <a:prstGeom prst="rect">
            <a:avLst/>
          </a:prstGeom>
        </p:spPr>
      </p:pic>
      <p:sp>
        <p:nvSpPr>
          <p:cNvPr id="9" name="Oval 8"/>
          <p:cNvSpPr>
            <a:spLocks/>
          </p:cNvSpPr>
          <p:nvPr/>
        </p:nvSpPr>
        <p:spPr>
          <a:xfrm>
            <a:off x="3517900" y="1495425"/>
            <a:ext cx="3200400" cy="3200400"/>
          </a:xfrm>
          <a:prstGeom prst="ellipse">
            <a:avLst/>
          </a:prstGeom>
          <a:solidFill>
            <a:srgbClr val="67B2E8">
              <a:alpha val="79000"/>
            </a:srgbClr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53440" rIns="0" bIns="85344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i="0" kern="1200" dirty="0" smtClean="0">
                <a:latin typeface="Calibri" charset="0"/>
                <a:ea typeface="Calibri" charset="0"/>
                <a:cs typeface="Calibri" charset="0"/>
              </a:rPr>
              <a:t>«АКРИХИН» имеет заключение </a:t>
            </a:r>
            <a:r>
              <a:rPr lang="ru-RU" b="0" i="0" kern="1200" dirty="0" err="1" smtClean="0">
                <a:latin typeface="Calibri" charset="0"/>
                <a:ea typeface="Calibri" charset="0"/>
                <a:cs typeface="Calibri" charset="0"/>
              </a:rPr>
              <a:t>Минпромторга</a:t>
            </a:r>
            <a:r>
              <a:rPr lang="ru-RU" b="0" i="0" kern="1200" dirty="0" smtClean="0">
                <a:latin typeface="Calibri" charset="0"/>
                <a:ea typeface="Calibri" charset="0"/>
                <a:cs typeface="Calibri" charset="0"/>
              </a:rPr>
              <a:t> РФ о полном соответствии российским стандартам GMP</a:t>
            </a:r>
            <a:endParaRPr lang="ru-RU" b="0" i="0" kern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500" y="1800225"/>
            <a:ext cx="9372600" cy="4267200"/>
          </a:xfrm>
          <a:prstGeom prst="rect">
            <a:avLst/>
          </a:prstGeom>
          <a:ln>
            <a:noFill/>
          </a:ln>
        </p:spPr>
      </p:sp>
      <p:sp>
        <p:nvSpPr>
          <p:cNvPr id="7" name="Oval 6"/>
          <p:cNvSpPr>
            <a:spLocks/>
          </p:cNvSpPr>
          <p:nvPr/>
        </p:nvSpPr>
        <p:spPr>
          <a:xfrm>
            <a:off x="469900" y="2790825"/>
            <a:ext cx="3980902" cy="3980902"/>
          </a:xfrm>
          <a:prstGeom prst="ellipse">
            <a:avLst/>
          </a:prstGeom>
          <a:solidFill>
            <a:srgbClr val="E30613">
              <a:alpha val="58000"/>
            </a:srgbClr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53440" rIns="0" bIns="85344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i="0" kern="1200" dirty="0" smtClean="0">
                <a:latin typeface="Calibri" charset="0"/>
                <a:ea typeface="Calibri" charset="0"/>
                <a:cs typeface="Calibri" charset="0"/>
              </a:rPr>
              <a:t>«АКРИХИН» — первая российская компания, получившая в 1999 году </a:t>
            </a:r>
            <a:r>
              <a:rPr lang="ru-RU" b="1" i="0" kern="1200" dirty="0" smtClean="0">
                <a:latin typeface="Calibri" charset="0"/>
                <a:ea typeface="Calibri" charset="0"/>
                <a:cs typeface="Calibri" charset="0"/>
              </a:rPr>
              <a:t>сертификат GMP </a:t>
            </a:r>
            <a:r>
              <a:rPr lang="ru-RU" b="0" i="0" kern="1200" dirty="0" smtClean="0">
                <a:latin typeface="Calibri" charset="0"/>
                <a:ea typeface="Calibri" charset="0"/>
                <a:cs typeface="Calibri" charset="0"/>
              </a:rPr>
              <a:t>Европейского Союза от </a:t>
            </a:r>
            <a:r>
              <a:rPr lang="ru-RU" b="1" i="0" kern="1200" dirty="0" smtClean="0">
                <a:latin typeface="Calibri" charset="0"/>
                <a:ea typeface="Calibri" charset="0"/>
                <a:cs typeface="Calibri" charset="0"/>
              </a:rPr>
              <a:t>уполномоченного органа правительства Германии </a:t>
            </a:r>
            <a:r>
              <a:rPr lang="ru-RU" b="0" i="0" kern="1200" dirty="0" smtClean="0">
                <a:latin typeface="Calibri" charset="0"/>
                <a:ea typeface="Calibri" charset="0"/>
                <a:cs typeface="Calibri" charset="0"/>
              </a:rPr>
              <a:t>на промышленное производство сердечно-сосудистых препаратов </a:t>
            </a:r>
            <a:endParaRPr lang="ru-RU" b="0" i="0" kern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6184900" y="2105025"/>
            <a:ext cx="3810000" cy="3810000"/>
          </a:xfrm>
          <a:prstGeom prst="ellipse">
            <a:avLst/>
          </a:prstGeom>
          <a:solidFill>
            <a:srgbClr val="2BB7A6">
              <a:alpha val="87000"/>
            </a:srgbClr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53440" rIns="0" bIns="85344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i="0" kern="1200" dirty="0" smtClean="0">
                <a:latin typeface="Calibri" charset="0"/>
                <a:ea typeface="Calibri" charset="0"/>
                <a:cs typeface="Calibri" charset="0"/>
              </a:rPr>
              <a:t>В «</a:t>
            </a:r>
            <a:r>
              <a:rPr lang="ru-RU" b="0" i="0" kern="1200" dirty="0" err="1" smtClean="0">
                <a:latin typeface="Calibri" charset="0"/>
                <a:ea typeface="Calibri" charset="0"/>
                <a:cs typeface="Calibri" charset="0"/>
              </a:rPr>
              <a:t>АКРИХИНе</a:t>
            </a:r>
            <a:r>
              <a:rPr lang="ru-RU" b="0" i="0" kern="1200" dirty="0" smtClean="0">
                <a:latin typeface="Calibri" charset="0"/>
                <a:ea typeface="Calibri" charset="0"/>
                <a:cs typeface="Calibri" charset="0"/>
              </a:rPr>
              <a:t>» проведено </a:t>
            </a:r>
            <a:r>
              <a:rPr lang="ru-RU" b="1" i="0" kern="1200" dirty="0" smtClean="0">
                <a:latin typeface="Calibri" charset="0"/>
                <a:ea typeface="Calibri" charset="0"/>
                <a:cs typeface="Calibri" charset="0"/>
              </a:rPr>
              <a:t>более 30 аудитов качества</a:t>
            </a:r>
            <a:r>
              <a:rPr lang="ru-RU" b="0" i="0" kern="1200" dirty="0" smtClean="0">
                <a:latin typeface="Calibri" charset="0"/>
                <a:ea typeface="Calibri" charset="0"/>
                <a:cs typeface="Calibri" charset="0"/>
              </a:rPr>
              <a:t>, по результатам которых получены заключения о соответствии системы обеспечения качества и системы менеджмента качества компании стандартам ISO и правилам GMP</a:t>
            </a:r>
            <a:endParaRPr lang="ru-RU" b="0" i="0" kern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Заголовок 4"/>
          <p:cNvSpPr>
            <a:spLocks noGrp="1"/>
          </p:cNvSpPr>
          <p:nvPr>
            <p:ph type="title"/>
          </p:nvPr>
        </p:nvSpPr>
        <p:spPr>
          <a:xfrm>
            <a:off x="674898" y="342994"/>
            <a:ext cx="9015201" cy="1003907"/>
          </a:xfrm>
        </p:spPr>
        <p:txBody>
          <a:bodyPr/>
          <a:lstStyle/>
          <a:p>
            <a:r>
              <a:rPr lang="ru-RU" dirty="0" smtClean="0"/>
              <a:t>Соответствие высочайшим производственным стандартам</a:t>
            </a:r>
            <a:endParaRPr lang="ru-RU" dirty="0"/>
          </a:p>
        </p:txBody>
      </p:sp>
      <p:pic>
        <p:nvPicPr>
          <p:cNvPr id="4" name="Picture 4" descr="Y:\Akrihin\040_Preza_Akrihin_corporate\03_DESIGN\Akrikhin_prez_All_07.ai\materials\Untitled-2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400" y="6100110"/>
            <a:ext cx="3096000" cy="14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24" y="6678957"/>
            <a:ext cx="2189257" cy="6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4898" y="342994"/>
            <a:ext cx="9396201" cy="1003907"/>
          </a:xfrm>
        </p:spPr>
        <p:txBody>
          <a:bodyPr/>
          <a:lstStyle/>
          <a:p>
            <a:r>
              <a:rPr lang="ru-RU" dirty="0" smtClean="0"/>
              <a:t>Участник российской программы </a:t>
            </a:r>
            <a:r>
              <a:rPr lang="ru-RU" dirty="0" err="1" smtClean="0"/>
              <a:t>импортозамещения</a:t>
            </a:r>
            <a:endParaRPr lang="ru-RU" dirty="0"/>
          </a:p>
        </p:txBody>
      </p:sp>
      <p:sp>
        <p:nvSpPr>
          <p:cNvPr id="3" name="object 7"/>
          <p:cNvSpPr/>
          <p:nvPr/>
        </p:nvSpPr>
        <p:spPr>
          <a:xfrm>
            <a:off x="2116746" y="5541141"/>
            <a:ext cx="0" cy="13335"/>
          </a:xfrm>
          <a:custGeom>
            <a:avLst/>
            <a:gdLst/>
            <a:ahLst/>
            <a:cxnLst/>
            <a:rect l="l" t="t" r="r" b="b"/>
            <a:pathLst>
              <a:path h="13335">
                <a:moveTo>
                  <a:pt x="0" y="0"/>
                </a:moveTo>
                <a:lnTo>
                  <a:pt x="0" y="12992"/>
                </a:lnTo>
              </a:path>
            </a:pathLst>
          </a:custGeom>
          <a:ln w="12992">
            <a:solidFill>
              <a:srgbClr val="E306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46758"/>
              </p:ext>
            </p:extLst>
          </p:nvPr>
        </p:nvGraphicFramePr>
        <p:xfrm>
          <a:off x="698500" y="1495425"/>
          <a:ext cx="8826736" cy="1281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/>
                <a:gridCol w="1798845"/>
                <a:gridCol w="1661055"/>
                <a:gridCol w="1569770"/>
                <a:gridCol w="1282466"/>
              </a:tblGrid>
              <a:tr h="128142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350" spc="0" baseline="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МНН</a:t>
                      </a:r>
                      <a:endParaRPr sz="1350" spc="0" baseline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49554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spc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Форма выпуска</a:t>
                      </a:r>
                      <a:endParaRPr lang="ru-RU" sz="1350" b="0" spc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8287">
                      <a:solidFill>
                        <a:srgbClr val="FFFFFF"/>
                      </a:solidFill>
                      <a:prstDash val="solid"/>
                    </a:lnR>
                    <a:lnT w="12992">
                      <a:solidFill>
                        <a:srgbClr val="E30613"/>
                      </a:solidFill>
                      <a:prstDash val="solid"/>
                    </a:lnT>
                    <a:lnB w="12992">
                      <a:solidFill>
                        <a:srgbClr val="E30613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350" b="0" spc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Инновационный</a:t>
                      </a:r>
                      <a:r>
                        <a:rPr lang="ru-RU" sz="1350" b="0" spc="0" baseline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препарат</a:t>
                      </a:r>
                      <a:endParaRPr sz="1350" b="0" spc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8287">
                      <a:solidFill>
                        <a:srgbClr val="FFFFFF"/>
                      </a:solidFill>
                      <a:prstDash val="solid"/>
                    </a:lnL>
                    <a:lnR w="18700">
                      <a:solidFill>
                        <a:srgbClr val="FFFFFF"/>
                      </a:solidFill>
                      <a:prstDash val="solid"/>
                    </a:lnR>
                    <a:lnT w="12992">
                      <a:solidFill>
                        <a:srgbClr val="E30613"/>
                      </a:solidFill>
                      <a:prstDash val="solid"/>
                    </a:lnT>
                    <a:lnB w="12992">
                      <a:solidFill>
                        <a:srgbClr val="E30613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49554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spc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Объем</a:t>
                      </a:r>
                      <a:r>
                        <a:rPr lang="ru-RU" sz="1350" b="0" spc="0" baseline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продаж, руб.</a:t>
                      </a:r>
                      <a:endParaRPr sz="1350" b="0" spc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8700">
                      <a:solidFill>
                        <a:srgbClr val="FFFFFF"/>
                      </a:solidFill>
                      <a:prstDash val="solid"/>
                    </a:lnL>
                    <a:lnR w="12293">
                      <a:solidFill>
                        <a:srgbClr val="FFFFFF"/>
                      </a:solidFill>
                      <a:prstDash val="solid"/>
                    </a:lnR>
                    <a:lnT w="12992">
                      <a:solidFill>
                        <a:srgbClr val="E30613"/>
                      </a:solidFill>
                      <a:prstDash val="solid"/>
                    </a:lnT>
                    <a:lnB w="12992">
                      <a:solidFill>
                        <a:srgbClr val="E30613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3815" indent="0" algn="ctr">
                        <a:lnSpc>
                          <a:spcPct val="100000"/>
                        </a:lnSpc>
                      </a:pPr>
                      <a:r>
                        <a:rPr lang="ru-RU" sz="1350" spc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Список ЖНВЛП</a:t>
                      </a:r>
                      <a:endParaRPr sz="1350" spc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293">
                      <a:solidFill>
                        <a:srgbClr val="FFFFFF"/>
                      </a:solidFill>
                      <a:prstDash val="solid"/>
                    </a:lnL>
                    <a:lnT w="12992">
                      <a:solidFill>
                        <a:srgbClr val="E30613"/>
                      </a:solidFill>
                      <a:prstDash val="solid"/>
                    </a:lnT>
                    <a:lnB w="12992">
                      <a:solidFill>
                        <a:srgbClr val="E30613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550761"/>
              </p:ext>
            </p:extLst>
          </p:nvPr>
        </p:nvGraphicFramePr>
        <p:xfrm>
          <a:off x="698501" y="2638426"/>
          <a:ext cx="8839199" cy="3276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3811"/>
                <a:gridCol w="1788615"/>
                <a:gridCol w="1672244"/>
                <a:gridCol w="1557815"/>
                <a:gridCol w="1296714"/>
              </a:tblGrid>
              <a:tr h="457514"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ru-RU" sz="1200" spc="-2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ФЛУПИРТИН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B w="24954">
                      <a:solidFill>
                        <a:srgbClr val="FFFFFF"/>
                      </a:solidFill>
                      <a:prstDash val="solid"/>
                    </a:lnB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spc="-5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капсулы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7335">
                      <a:solidFill>
                        <a:srgbClr val="FFFFFF"/>
                      </a:solidFill>
                      <a:prstDash val="solid"/>
                    </a:lnR>
                    <a:lnB w="24954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200" b="0" spc="-10" dirty="0" err="1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Ka</a:t>
                      </a:r>
                      <a:r>
                        <a:rPr lang="ru-RU" sz="1200" b="0" spc="-10" dirty="0" err="1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тадалон</a:t>
                      </a:r>
                      <a:endParaRPr sz="12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7335">
                      <a:solidFill>
                        <a:srgbClr val="FFFFFF"/>
                      </a:solidFill>
                      <a:prstDash val="solid"/>
                    </a:lnL>
                    <a:lnR w="14363">
                      <a:solidFill>
                        <a:srgbClr val="FFFFFF"/>
                      </a:solidFill>
                      <a:prstDash val="solid"/>
                    </a:lnR>
                    <a:lnB w="24954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504</a:t>
                      </a:r>
                      <a:r>
                        <a:rPr sz="1200" spc="-105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ru-RU" sz="1200" spc="0" dirty="0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млн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4363">
                      <a:solidFill>
                        <a:srgbClr val="FFFFFF"/>
                      </a:solidFill>
                      <a:prstDash val="solid"/>
                    </a:lnL>
                    <a:lnR w="12293">
                      <a:solidFill>
                        <a:srgbClr val="FFFFFF"/>
                      </a:solidFill>
                      <a:prstDash val="solid"/>
                    </a:lnR>
                    <a:lnB w="24954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293">
                      <a:solidFill>
                        <a:srgbClr val="FFFFFF"/>
                      </a:solidFill>
                      <a:prstDash val="solid"/>
                    </a:lnL>
                    <a:lnB w="24954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</a:tr>
              <a:tr h="472131">
                <a:tc>
                  <a:txBody>
                    <a:bodyPr/>
                    <a:lstStyle/>
                    <a:p>
                      <a:pPr marL="163830" marR="215900">
                        <a:lnSpc>
                          <a:spcPct val="79800"/>
                        </a:lnSpc>
                        <a:spcBef>
                          <a:spcPts val="525"/>
                        </a:spcBef>
                      </a:pPr>
                      <a:r>
                        <a:rPr sz="1200" spc="-2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</a:t>
                      </a:r>
                      <a:r>
                        <a:rPr lang="ru-RU" sz="1200" spc="-2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ЕТИЛПРЕДНИЗОЛОН</a:t>
                      </a:r>
                      <a:r>
                        <a:rPr lang="ru-RU" sz="1200" spc="-20" baseline="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и комбинации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T w="24954">
                      <a:solidFill>
                        <a:srgbClr val="FFFFFF"/>
                      </a:solidFill>
                      <a:prstDash val="solid"/>
                    </a:lnT>
                    <a:lnB w="24979">
                      <a:solidFill>
                        <a:srgbClr val="FFFFFF"/>
                      </a:solidFill>
                      <a:prstDash val="solid"/>
                    </a:lnB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66675">
                        <a:lnSpc>
                          <a:spcPts val="1200"/>
                        </a:lnSpc>
                        <a:spcBef>
                          <a:spcPts val="395"/>
                        </a:spcBef>
                      </a:pPr>
                      <a:r>
                        <a:rPr lang="ru-RU" sz="1200" spc="-5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крем/мазь/</a:t>
                      </a:r>
                      <a:br>
                        <a:rPr lang="ru-RU" sz="1200" spc="-5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ru-RU" sz="1200" spc="-5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эмульсия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7335">
                      <a:solidFill>
                        <a:srgbClr val="FFFFFF"/>
                      </a:solidFill>
                      <a:prstDash val="solid"/>
                    </a:lnR>
                    <a:lnT w="24954">
                      <a:solidFill>
                        <a:srgbClr val="FFFFFF"/>
                      </a:solidFill>
                      <a:prstDash val="solid"/>
                    </a:lnT>
                    <a:lnB w="24979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200" b="0" spc="-10" dirty="0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r>
                        <a:rPr lang="ru-RU" sz="1200" b="0" spc="-10" dirty="0" err="1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двантан</a:t>
                      </a:r>
                      <a:endParaRPr sz="12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7335">
                      <a:solidFill>
                        <a:srgbClr val="FFFFFF"/>
                      </a:solidFill>
                      <a:prstDash val="solid"/>
                    </a:lnL>
                    <a:lnR w="14363">
                      <a:solidFill>
                        <a:srgbClr val="FFFFFF"/>
                      </a:solidFill>
                      <a:prstDash val="solid"/>
                    </a:lnR>
                    <a:lnT w="24954">
                      <a:solidFill>
                        <a:srgbClr val="FFFFFF"/>
                      </a:solidFill>
                      <a:prstDash val="solid"/>
                    </a:lnT>
                    <a:lnB w="24979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200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410</a:t>
                      </a:r>
                      <a:r>
                        <a:rPr sz="1200" spc="-105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ru-RU" sz="1200" spc="0" dirty="0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млн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4363">
                      <a:solidFill>
                        <a:srgbClr val="FFFFFF"/>
                      </a:solidFill>
                      <a:prstDash val="solid"/>
                    </a:lnL>
                    <a:lnR w="12293">
                      <a:solidFill>
                        <a:srgbClr val="FFFFFF"/>
                      </a:solidFill>
                      <a:prstDash val="solid"/>
                    </a:lnR>
                    <a:lnT w="24954">
                      <a:solidFill>
                        <a:srgbClr val="FFFFFF"/>
                      </a:solidFill>
                      <a:prstDash val="solid"/>
                    </a:lnT>
                    <a:lnB w="24979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293">
                      <a:solidFill>
                        <a:srgbClr val="FFFFFF"/>
                      </a:solidFill>
                      <a:prstDash val="solid"/>
                    </a:lnL>
                    <a:lnT w="24954">
                      <a:solidFill>
                        <a:srgbClr val="FFFFFF"/>
                      </a:solidFill>
                      <a:prstDash val="solid"/>
                    </a:lnT>
                    <a:lnB w="24979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</a:tr>
              <a:tr h="472147"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ru-RU" sz="1200" spc="-2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МЕТФОРМИН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T w="24979">
                      <a:solidFill>
                        <a:srgbClr val="FFFFFF"/>
                      </a:solidFill>
                      <a:prstDash val="solid"/>
                    </a:lnT>
                    <a:lnB w="24979">
                      <a:solidFill>
                        <a:srgbClr val="FFFFFF"/>
                      </a:solidFill>
                      <a:prstDash val="solid"/>
                    </a:lnB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lang="ru-RU" sz="1200" spc="-25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таблетки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7335">
                      <a:solidFill>
                        <a:srgbClr val="FFFFFF"/>
                      </a:solidFill>
                      <a:prstDash val="solid"/>
                    </a:lnR>
                    <a:lnT w="24979">
                      <a:solidFill>
                        <a:srgbClr val="FFFFFF"/>
                      </a:solidFill>
                      <a:prstDash val="solid"/>
                    </a:lnT>
                    <a:lnB w="24979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ru-RU" sz="1200" b="0" spc="-5" dirty="0" err="1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Глюкофаж-лонг</a:t>
                      </a:r>
                      <a:endParaRPr sz="12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7335">
                      <a:solidFill>
                        <a:srgbClr val="FFFFFF"/>
                      </a:solidFill>
                      <a:prstDash val="solid"/>
                    </a:lnL>
                    <a:lnR w="14363">
                      <a:solidFill>
                        <a:srgbClr val="FFFFFF"/>
                      </a:solidFill>
                      <a:prstDash val="solid"/>
                    </a:lnR>
                    <a:lnT w="24979">
                      <a:solidFill>
                        <a:srgbClr val="FFFFFF"/>
                      </a:solidFill>
                      <a:prstDash val="solid"/>
                    </a:lnT>
                    <a:lnB w="24979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349</a:t>
                      </a:r>
                      <a:r>
                        <a:rPr sz="1200" spc="-105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ru-RU" sz="1200" spc="0" dirty="0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млн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4363">
                      <a:solidFill>
                        <a:srgbClr val="FFFFFF"/>
                      </a:solidFill>
                      <a:prstDash val="solid"/>
                    </a:lnL>
                    <a:lnR w="12293">
                      <a:solidFill>
                        <a:srgbClr val="FFFFFF"/>
                      </a:solidFill>
                      <a:prstDash val="solid"/>
                    </a:lnR>
                    <a:lnT w="24979">
                      <a:solidFill>
                        <a:srgbClr val="FFFFFF"/>
                      </a:solidFill>
                      <a:prstDash val="solid"/>
                    </a:lnT>
                    <a:lnB w="24979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293">
                      <a:solidFill>
                        <a:srgbClr val="FFFFFF"/>
                      </a:solidFill>
                      <a:prstDash val="solid"/>
                    </a:lnL>
                    <a:lnT w="24979">
                      <a:solidFill>
                        <a:srgbClr val="FFFFFF"/>
                      </a:solidFill>
                      <a:prstDash val="solid"/>
                    </a:lnT>
                    <a:lnB w="24979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</a:tr>
              <a:tr h="472131">
                <a:tc>
                  <a:txBody>
                    <a:bodyPr/>
                    <a:lstStyle/>
                    <a:p>
                      <a:pPr marL="163830">
                        <a:lnSpc>
                          <a:spcPts val="1220"/>
                        </a:lnSpc>
                        <a:spcBef>
                          <a:spcPts val="325"/>
                        </a:spcBef>
                      </a:pPr>
                      <a:r>
                        <a:rPr lang="ru-RU" sz="1200" spc="-2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КЛИНДАМИЦИН</a:t>
                      </a:r>
                      <a:r>
                        <a:rPr lang="ru-RU" sz="1200" spc="-20" baseline="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br>
                        <a:rPr lang="ru-RU" sz="1200" spc="-20" baseline="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</a:br>
                      <a:r>
                        <a:rPr lang="ru-RU" sz="1200" spc="-20" baseline="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и комбинации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T w="24979">
                      <a:solidFill>
                        <a:srgbClr val="FFFFFF"/>
                      </a:solidFill>
                      <a:prstDash val="solid"/>
                    </a:lnT>
                    <a:lnB w="24954">
                      <a:solidFill>
                        <a:srgbClr val="FFFFFF"/>
                      </a:solidFill>
                      <a:prstDash val="solid"/>
                    </a:lnB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200" spc="-5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вагинальный крем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7335">
                      <a:solidFill>
                        <a:srgbClr val="FFFFFF"/>
                      </a:solidFill>
                      <a:prstDash val="solid"/>
                    </a:lnR>
                    <a:lnT w="24979">
                      <a:solidFill>
                        <a:srgbClr val="FFFFFF"/>
                      </a:solidFill>
                      <a:prstDash val="solid"/>
                    </a:lnT>
                    <a:lnB w="24954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b="0" spc="-5" dirty="0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Д</a:t>
                      </a:r>
                      <a:r>
                        <a:rPr sz="1200" b="0" spc="-5" dirty="0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r>
                        <a:rPr lang="ru-RU" sz="1200" b="0" spc="-5" dirty="0" err="1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лацин</a:t>
                      </a:r>
                      <a:endParaRPr sz="12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7335">
                      <a:solidFill>
                        <a:srgbClr val="FFFFFF"/>
                      </a:solidFill>
                      <a:prstDash val="solid"/>
                    </a:lnL>
                    <a:lnR w="14363">
                      <a:solidFill>
                        <a:srgbClr val="FFFFFF"/>
                      </a:solidFill>
                      <a:prstDash val="solid"/>
                    </a:lnR>
                    <a:lnT w="24979">
                      <a:solidFill>
                        <a:srgbClr val="FFFFFF"/>
                      </a:solidFill>
                      <a:prstDash val="solid"/>
                    </a:lnT>
                    <a:lnB w="24954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228</a:t>
                      </a:r>
                      <a:r>
                        <a:rPr sz="1200" spc="-105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ru-RU" sz="1200" spc="0" dirty="0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млн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4363">
                      <a:solidFill>
                        <a:srgbClr val="FFFFFF"/>
                      </a:solidFill>
                      <a:prstDash val="solid"/>
                    </a:lnL>
                    <a:lnR w="12293">
                      <a:solidFill>
                        <a:srgbClr val="FFFFFF"/>
                      </a:solidFill>
                      <a:prstDash val="solid"/>
                    </a:lnR>
                    <a:lnT w="24979">
                      <a:solidFill>
                        <a:srgbClr val="FFFFFF"/>
                      </a:solidFill>
                      <a:prstDash val="solid"/>
                    </a:lnT>
                    <a:lnB w="24954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293">
                      <a:solidFill>
                        <a:srgbClr val="FFFFFF"/>
                      </a:solidFill>
                      <a:prstDash val="solid"/>
                    </a:lnL>
                    <a:lnT w="24979">
                      <a:solidFill>
                        <a:srgbClr val="FFFFFF"/>
                      </a:solidFill>
                      <a:prstDash val="solid"/>
                    </a:lnT>
                    <a:lnB w="24954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</a:tr>
              <a:tr h="472124">
                <a:tc>
                  <a:txBody>
                    <a:bodyPr/>
                    <a:lstStyle/>
                    <a:p>
                      <a:pPr marL="163830" marR="52069">
                        <a:lnSpc>
                          <a:spcPct val="79800"/>
                        </a:lnSpc>
                        <a:spcBef>
                          <a:spcPts val="690"/>
                        </a:spcBef>
                      </a:pPr>
                      <a:r>
                        <a:rPr lang="ru-RU" sz="1200" spc="-25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Д</a:t>
                      </a:r>
                      <a:r>
                        <a:rPr sz="1200" spc="-25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</a:t>
                      </a:r>
                      <a:r>
                        <a:rPr lang="ru-RU" sz="1200" spc="-25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КСПАНТЕНОЛ</a:t>
                      </a:r>
                      <a:r>
                        <a:rPr sz="1200" spc="-25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sz="1200" spc="-2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</a:t>
                      </a:r>
                      <a:r>
                        <a:rPr lang="ru-RU" sz="1200" spc="-2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ХЛОРГЕКСИДИН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T w="24954">
                      <a:solidFill>
                        <a:srgbClr val="FFFFFF"/>
                      </a:solidFill>
                      <a:prstDash val="solid"/>
                    </a:lnT>
                    <a:lnB w="24992">
                      <a:solidFill>
                        <a:srgbClr val="FFFFFF"/>
                      </a:solidFill>
                      <a:prstDash val="solid"/>
                    </a:lnB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ru-RU" sz="1200" spc="-5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крем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7335">
                      <a:solidFill>
                        <a:srgbClr val="FFFFFF"/>
                      </a:solidFill>
                      <a:prstDash val="solid"/>
                    </a:lnR>
                    <a:lnT w="24954">
                      <a:solidFill>
                        <a:srgbClr val="FFFFFF"/>
                      </a:solidFill>
                      <a:prstDash val="solid"/>
                    </a:lnT>
                    <a:lnB w="24992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1175"/>
                        </a:lnSpc>
                      </a:pPr>
                      <a:r>
                        <a:rPr lang="ru-RU" sz="1200" b="0" spc="-5" dirty="0" err="1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Бепантен</a:t>
                      </a:r>
                      <a:r>
                        <a:rPr lang="ru-RU" sz="1200" b="0" spc="-5" baseline="0" dirty="0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плюс</a:t>
                      </a:r>
                      <a:endParaRPr sz="12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7335">
                      <a:solidFill>
                        <a:srgbClr val="FFFFFF"/>
                      </a:solidFill>
                      <a:prstDash val="solid"/>
                    </a:lnL>
                    <a:lnR w="143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954">
                      <a:solidFill>
                        <a:srgbClr val="FFFFFF"/>
                      </a:solidFill>
                      <a:prstDash val="solid"/>
                    </a:lnT>
                    <a:lnB w="249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372</a:t>
                      </a:r>
                      <a:r>
                        <a:rPr sz="1200" spc="-105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ru-RU" sz="1200" spc="-105" dirty="0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млн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4363">
                      <a:solidFill>
                        <a:srgbClr val="FFFFFF"/>
                      </a:solidFill>
                      <a:prstDash val="solid"/>
                    </a:lnL>
                    <a:lnR w="12293">
                      <a:solidFill>
                        <a:srgbClr val="FFFFFF"/>
                      </a:solidFill>
                      <a:prstDash val="solid"/>
                    </a:lnR>
                    <a:lnT w="24954">
                      <a:solidFill>
                        <a:srgbClr val="FFFFFF"/>
                      </a:solidFill>
                      <a:prstDash val="solid"/>
                    </a:lnT>
                    <a:lnB w="24992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293">
                      <a:solidFill>
                        <a:srgbClr val="FFFFFF"/>
                      </a:solidFill>
                      <a:prstDash val="solid"/>
                    </a:lnL>
                    <a:lnT w="24954">
                      <a:solidFill>
                        <a:srgbClr val="FFFFFF"/>
                      </a:solidFill>
                      <a:prstDash val="solid"/>
                    </a:lnT>
                    <a:lnB w="24992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</a:tr>
              <a:tr h="472145"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spc="-25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r>
                        <a:rPr lang="ru-RU" sz="1200" spc="-25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ЦЕТАЗОЛАМИД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T w="249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991">
                      <a:solidFill>
                        <a:srgbClr val="FFFFFF"/>
                      </a:solidFill>
                      <a:prstDash val="solid"/>
                    </a:lnB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spc="-25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таблетки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73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9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991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0" spc="-5" dirty="0" err="1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Диакарб</a:t>
                      </a:r>
                      <a:endParaRPr sz="12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73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9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9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170</a:t>
                      </a:r>
                      <a:r>
                        <a:rPr sz="1200" spc="-105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ru-RU" sz="1200" spc="0" dirty="0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млн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43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9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991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200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29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49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991">
                      <a:solidFill>
                        <a:srgbClr val="FFFFFF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</a:tr>
              <a:tr h="458407"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spc="-3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</a:t>
                      </a:r>
                      <a:r>
                        <a:rPr lang="ru-RU" sz="1200" spc="-3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КРОЛИМУС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T w="24991">
                      <a:solidFill>
                        <a:srgbClr val="FFFFFF"/>
                      </a:solidFill>
                      <a:prstDash val="solid"/>
                    </a:lnT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-RU" sz="1200" spc="-5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мазь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7335">
                      <a:solidFill>
                        <a:srgbClr val="FFFFFF"/>
                      </a:solidFill>
                      <a:prstDash val="solid"/>
                    </a:lnR>
                    <a:lnT w="24991">
                      <a:solidFill>
                        <a:srgbClr val="FFFFFF"/>
                      </a:solidFill>
                      <a:prstDash val="solid"/>
                    </a:lnT>
                    <a:lnB w="12992">
                      <a:solidFill>
                        <a:srgbClr val="E30613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ru-RU" sz="1200" b="0" spc="-5" dirty="0" err="1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Протопик</a:t>
                      </a:r>
                      <a:endParaRPr sz="1200" b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7335">
                      <a:solidFill>
                        <a:srgbClr val="FFFFFF"/>
                      </a:solidFill>
                      <a:prstDash val="solid"/>
                    </a:lnL>
                    <a:lnR w="14363">
                      <a:solidFill>
                        <a:srgbClr val="FFFFFF"/>
                      </a:solidFill>
                      <a:prstDash val="solid"/>
                    </a:lnR>
                    <a:lnT w="24991">
                      <a:solidFill>
                        <a:srgbClr val="FFFFFF"/>
                      </a:solidFill>
                      <a:prstDash val="solid"/>
                    </a:lnT>
                    <a:lnB w="12992">
                      <a:solidFill>
                        <a:srgbClr val="E30613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69</a:t>
                      </a:r>
                      <a:r>
                        <a:rPr sz="1200" spc="-90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ru-RU" sz="1200" spc="-5" dirty="0" smtClean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млн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4363">
                      <a:solidFill>
                        <a:srgbClr val="FFFFFF"/>
                      </a:solidFill>
                      <a:prstDash val="solid"/>
                    </a:lnL>
                    <a:lnR w="12293">
                      <a:solidFill>
                        <a:srgbClr val="FFFFFF"/>
                      </a:solidFill>
                      <a:prstDash val="solid"/>
                    </a:lnR>
                    <a:lnT w="24991">
                      <a:solidFill>
                        <a:srgbClr val="FFFFFF"/>
                      </a:solidFill>
                      <a:prstDash val="solid"/>
                    </a:lnT>
                    <a:lnB w="12992">
                      <a:solidFill>
                        <a:srgbClr val="E30613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dirty="0">
                          <a:solidFill>
                            <a:srgbClr val="68676B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</a:t>
                      </a:r>
                      <a:endParaRPr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293">
                      <a:solidFill>
                        <a:srgbClr val="FFFFFF"/>
                      </a:solidFill>
                      <a:prstDash val="solid"/>
                    </a:lnL>
                    <a:lnT w="24991">
                      <a:solidFill>
                        <a:srgbClr val="FFFFFF"/>
                      </a:solidFill>
                      <a:prstDash val="solid"/>
                    </a:lnT>
                    <a:lnB w="12992">
                      <a:solidFill>
                        <a:srgbClr val="E30613"/>
                      </a:solidFill>
                      <a:prstDash val="solid"/>
                    </a:lnB>
                    <a:solidFill>
                      <a:srgbClr val="D0D0D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4" descr="Y:\Akrihin\040_Preza_Akrihin_corporate\03_DESIGN\Akrikhin_prez_All_07.ai\materials\Untitled-2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400" y="6100110"/>
            <a:ext cx="3096000" cy="14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24" y="6678957"/>
            <a:ext cx="2189257" cy="6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22407293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2"/>
          <a:stretch/>
        </p:blipFill>
        <p:spPr>
          <a:xfrm>
            <a:off x="0" y="0"/>
            <a:ext cx="10693400" cy="75769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10693400" cy="756285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4898" y="342994"/>
            <a:ext cx="9472401" cy="505459"/>
          </a:xfrm>
        </p:spPr>
        <p:txBody>
          <a:bodyPr/>
          <a:lstStyle/>
          <a:p>
            <a:r>
              <a:rPr lang="ru-RU" dirty="0" smtClean="0"/>
              <a:t>Участие в ФЦП «</a:t>
            </a:r>
            <a:r>
              <a:rPr lang="ru-RU" dirty="0" err="1" smtClean="0"/>
              <a:t>Фарма</a:t>
            </a:r>
            <a:r>
              <a:rPr lang="ru-RU" dirty="0" smtClean="0"/>
              <a:t> – 2020»</a:t>
            </a:r>
            <a:endParaRPr lang="ru-RU" dirty="0"/>
          </a:p>
        </p:txBody>
      </p:sp>
      <p:sp>
        <p:nvSpPr>
          <p:cNvPr id="3" name="object 7"/>
          <p:cNvSpPr/>
          <p:nvPr/>
        </p:nvSpPr>
        <p:spPr>
          <a:xfrm>
            <a:off x="2116746" y="5541141"/>
            <a:ext cx="0" cy="13335"/>
          </a:xfrm>
          <a:custGeom>
            <a:avLst/>
            <a:gdLst/>
            <a:ahLst/>
            <a:cxnLst/>
            <a:rect l="l" t="t" r="r" b="b"/>
            <a:pathLst>
              <a:path h="13335">
                <a:moveTo>
                  <a:pt x="0" y="0"/>
                </a:moveTo>
                <a:lnTo>
                  <a:pt x="0" y="12992"/>
                </a:lnTo>
              </a:path>
            </a:pathLst>
          </a:custGeom>
          <a:ln w="12992">
            <a:solidFill>
              <a:srgbClr val="E306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4" descr="Y:\Akrihin\040_Preza_Akrihin_corporate\03_DESIGN\Akrikhin_prez_All_07.ai\materials\Untitled-2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400" y="6100110"/>
            <a:ext cx="3096000" cy="14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24" y="6678957"/>
            <a:ext cx="2189257" cy="625502"/>
          </a:xfrm>
          <a:prstGeom prst="rect">
            <a:avLst/>
          </a:prstGeom>
        </p:spPr>
      </p:pic>
      <p:sp>
        <p:nvSpPr>
          <p:cNvPr id="10" name="Текст 20"/>
          <p:cNvSpPr txBox="1">
            <a:spLocks/>
          </p:cNvSpPr>
          <p:nvPr/>
        </p:nvSpPr>
        <p:spPr>
          <a:xfrm>
            <a:off x="555880" y="1647825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indent="-156845"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pc="-25" dirty="0">
                <a:solidFill>
                  <a:srgbClr val="717073"/>
                </a:solidFill>
                <a:latin typeface="Calibri"/>
                <a:cs typeface="Calibri"/>
              </a:rPr>
              <a:t>В период с 2012 по 2015 </a:t>
            </a:r>
            <a:r>
              <a:rPr lang="ru-RU" spc="-25" dirty="0" err="1">
                <a:solidFill>
                  <a:srgbClr val="717073"/>
                </a:solidFill>
                <a:latin typeface="Calibri"/>
                <a:cs typeface="Calibri"/>
              </a:rPr>
              <a:t>гг</a:t>
            </a:r>
            <a:r>
              <a:rPr lang="en-US" spc="-25" dirty="0">
                <a:solidFill>
                  <a:srgbClr val="717073"/>
                </a:solidFill>
                <a:latin typeface="Calibri"/>
                <a:cs typeface="Calibri"/>
              </a:rPr>
              <a:t>.</a:t>
            </a:r>
            <a:r>
              <a:rPr lang="ru-RU" spc="-25" dirty="0">
                <a:solidFill>
                  <a:srgbClr val="717073"/>
                </a:solidFill>
                <a:latin typeface="Calibri"/>
                <a:cs typeface="Calibri"/>
              </a:rPr>
              <a:t> «АКРИХИН» осуществил разработку противовоспалительного препарата </a:t>
            </a:r>
            <a:r>
              <a:rPr lang="ru-RU" spc="-25" dirty="0" err="1">
                <a:solidFill>
                  <a:srgbClr val="717073"/>
                </a:solidFill>
                <a:latin typeface="Calibri"/>
                <a:cs typeface="Calibri"/>
              </a:rPr>
              <a:t>Комфодерм</a:t>
            </a:r>
            <a:r>
              <a:rPr lang="ru-RU" spc="-25" dirty="0">
                <a:solidFill>
                  <a:srgbClr val="717073"/>
                </a:solidFill>
                <a:latin typeface="Calibri"/>
                <a:cs typeface="Calibri"/>
              </a:rPr>
              <a:t> и приступил к его производству.</a:t>
            </a:r>
          </a:p>
        </p:txBody>
      </p:sp>
      <p:sp>
        <p:nvSpPr>
          <p:cNvPr id="12" name="Текст 20"/>
          <p:cNvSpPr txBox="1">
            <a:spLocks/>
          </p:cNvSpPr>
          <p:nvPr/>
        </p:nvSpPr>
        <p:spPr>
          <a:xfrm>
            <a:off x="556075" y="2891940"/>
            <a:ext cx="6055100" cy="370357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indent="-156845"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pc="-25" dirty="0">
                <a:solidFill>
                  <a:srgbClr val="717073"/>
                </a:solidFill>
                <a:latin typeface="Calibri"/>
                <a:cs typeface="Calibri"/>
              </a:rPr>
              <a:t>Препарат доступен для российского потребителя </a:t>
            </a:r>
            <a:br>
              <a:rPr lang="ru-RU" spc="-25" dirty="0">
                <a:solidFill>
                  <a:srgbClr val="717073"/>
                </a:solidFill>
                <a:latin typeface="Calibri"/>
                <a:cs typeface="Calibri"/>
              </a:rPr>
            </a:br>
            <a:r>
              <a:rPr lang="ru-RU" spc="-25" dirty="0">
                <a:solidFill>
                  <a:srgbClr val="717073"/>
                </a:solidFill>
                <a:latin typeface="Calibri"/>
                <a:cs typeface="Calibri"/>
              </a:rPr>
              <a:t>с начала 2016 года. </a:t>
            </a:r>
          </a:p>
          <a:p>
            <a:pPr marL="12700" indent="-156845"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pc="-25" dirty="0">
                <a:solidFill>
                  <a:srgbClr val="717073"/>
                </a:solidFill>
                <a:latin typeface="Calibri"/>
                <a:cs typeface="Calibri"/>
              </a:rPr>
              <a:t>Инициатором создания нового препарата </a:t>
            </a:r>
            <a:r>
              <a:rPr lang="en-US" spc="-25" dirty="0">
                <a:solidFill>
                  <a:srgbClr val="717073"/>
                </a:solidFill>
                <a:latin typeface="Calibri"/>
                <a:cs typeface="Calibri"/>
              </a:rPr>
              <a:t/>
            </a:r>
            <a:br>
              <a:rPr lang="en-US" spc="-25" dirty="0">
                <a:solidFill>
                  <a:srgbClr val="717073"/>
                </a:solidFill>
                <a:latin typeface="Calibri"/>
                <a:cs typeface="Calibri"/>
              </a:rPr>
            </a:br>
            <a:r>
              <a:rPr lang="ru-RU" spc="-25" dirty="0">
                <a:solidFill>
                  <a:srgbClr val="717073"/>
                </a:solidFill>
                <a:latin typeface="Calibri"/>
                <a:cs typeface="Calibri"/>
              </a:rPr>
              <a:t>выступило Министерство промышленности </a:t>
            </a:r>
            <a:r>
              <a:rPr lang="en-US" spc="-25" dirty="0">
                <a:solidFill>
                  <a:srgbClr val="717073"/>
                </a:solidFill>
                <a:latin typeface="Calibri"/>
                <a:cs typeface="Calibri"/>
              </a:rPr>
              <a:t/>
            </a:r>
            <a:br>
              <a:rPr lang="en-US" spc="-25" dirty="0">
                <a:solidFill>
                  <a:srgbClr val="717073"/>
                </a:solidFill>
                <a:latin typeface="Calibri"/>
                <a:cs typeface="Calibri"/>
              </a:rPr>
            </a:br>
            <a:r>
              <a:rPr lang="ru-RU" spc="-25" dirty="0">
                <a:solidFill>
                  <a:srgbClr val="717073"/>
                </a:solidFill>
                <a:latin typeface="Calibri"/>
                <a:cs typeface="Calibri"/>
              </a:rPr>
              <a:t>и торговли Российской Федерации в рамках </a:t>
            </a:r>
            <a:r>
              <a:rPr lang="en-US" spc="-25" dirty="0">
                <a:solidFill>
                  <a:srgbClr val="717073"/>
                </a:solidFill>
                <a:latin typeface="Calibri"/>
                <a:cs typeface="Calibri"/>
              </a:rPr>
              <a:t/>
            </a:r>
            <a:br>
              <a:rPr lang="en-US" spc="-25" dirty="0">
                <a:solidFill>
                  <a:srgbClr val="717073"/>
                </a:solidFill>
                <a:latin typeface="Calibri"/>
                <a:cs typeface="Calibri"/>
              </a:rPr>
            </a:br>
            <a:r>
              <a:rPr lang="ru-RU" spc="-25" dirty="0">
                <a:solidFill>
                  <a:srgbClr val="717073"/>
                </a:solidFill>
                <a:latin typeface="Calibri"/>
                <a:cs typeface="Calibri"/>
              </a:rPr>
              <a:t>программы “</a:t>
            </a:r>
            <a:r>
              <a:rPr lang="ru-RU" spc="-25" dirty="0" err="1">
                <a:solidFill>
                  <a:srgbClr val="717073"/>
                </a:solidFill>
                <a:latin typeface="Calibri"/>
                <a:cs typeface="Calibri"/>
              </a:rPr>
              <a:t>Фарма</a:t>
            </a:r>
            <a:r>
              <a:rPr lang="ru-RU" spc="-25" dirty="0">
                <a:solidFill>
                  <a:srgbClr val="717073"/>
                </a:solidFill>
                <a:latin typeface="Calibri"/>
                <a:cs typeface="Calibri"/>
              </a:rPr>
              <a:t> 2020”. </a:t>
            </a:r>
          </a:p>
          <a:p>
            <a:pPr marL="12700" indent="-156845"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pc="-25" dirty="0">
                <a:solidFill>
                  <a:srgbClr val="717073"/>
                </a:solidFill>
                <a:latin typeface="Calibri"/>
                <a:cs typeface="Calibri"/>
              </a:rPr>
              <a:t>Контракт между АО “АКРИХИН” и </a:t>
            </a:r>
            <a:r>
              <a:rPr lang="ru-RU" spc="-25" dirty="0" err="1">
                <a:solidFill>
                  <a:srgbClr val="717073"/>
                </a:solidFill>
                <a:latin typeface="Calibri"/>
                <a:cs typeface="Calibri"/>
              </a:rPr>
              <a:t>Минпромторгом</a:t>
            </a:r>
            <a:r>
              <a:rPr lang="ru-RU" spc="-25" dirty="0">
                <a:solidFill>
                  <a:srgbClr val="717073"/>
                </a:solidFill>
                <a:latin typeface="Calibri"/>
                <a:cs typeface="Calibri"/>
              </a:rPr>
              <a:t> был подписан в мае 2012 год. В рамках соглашения компания взяла на себя обязательства по разработке и организации производства первого российского </a:t>
            </a:r>
            <a:r>
              <a:rPr lang="ru-RU" spc="-25" dirty="0" err="1">
                <a:solidFill>
                  <a:srgbClr val="717073"/>
                </a:solidFill>
                <a:latin typeface="Calibri"/>
                <a:cs typeface="Calibri"/>
              </a:rPr>
              <a:t>генерика</a:t>
            </a:r>
            <a:r>
              <a:rPr lang="ru-RU" spc="-25" dirty="0">
                <a:solidFill>
                  <a:srgbClr val="717073"/>
                </a:solidFill>
                <a:latin typeface="Calibri"/>
                <a:cs typeface="Calibri"/>
              </a:rPr>
              <a:t> </a:t>
            </a:r>
            <a:r>
              <a:rPr lang="ru-RU" spc="-25" dirty="0" err="1">
                <a:solidFill>
                  <a:srgbClr val="717073"/>
                </a:solidFill>
                <a:latin typeface="Calibri"/>
                <a:cs typeface="Calibri"/>
              </a:rPr>
              <a:t>метилпреднизолона</a:t>
            </a:r>
            <a:r>
              <a:rPr lang="ru-RU" spc="-25" dirty="0">
                <a:solidFill>
                  <a:srgbClr val="717073"/>
                </a:solidFill>
                <a:latin typeface="Calibri"/>
                <a:cs typeface="Calibri"/>
              </a:rPr>
              <a:t> </a:t>
            </a:r>
            <a:r>
              <a:rPr lang="ru-RU" spc="-25" dirty="0" err="1">
                <a:solidFill>
                  <a:srgbClr val="717073"/>
                </a:solidFill>
                <a:latin typeface="Calibri"/>
                <a:cs typeface="Calibri"/>
              </a:rPr>
              <a:t>ацепоната</a:t>
            </a:r>
            <a:r>
              <a:rPr lang="ru-RU" spc="-25" dirty="0">
                <a:solidFill>
                  <a:srgbClr val="717073"/>
                </a:solidFill>
                <a:latin typeface="Calibri"/>
                <a:cs typeface="Calibri"/>
              </a:rPr>
              <a:t>. </a:t>
            </a:r>
          </a:p>
        </p:txBody>
      </p:sp>
      <p:sp>
        <p:nvSpPr>
          <p:cNvPr id="11" name="Овал 18"/>
          <p:cNvSpPr/>
          <p:nvPr/>
        </p:nvSpPr>
        <p:spPr>
          <a:xfrm>
            <a:off x="6184900" y="1800225"/>
            <a:ext cx="3256552" cy="3256552"/>
          </a:xfrm>
          <a:prstGeom prst="ellipse">
            <a:avLst/>
          </a:prstGeom>
          <a:solidFill>
            <a:srgbClr val="0071A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Овал 19"/>
          <p:cNvSpPr/>
          <p:nvPr/>
        </p:nvSpPr>
        <p:spPr>
          <a:xfrm>
            <a:off x="6946900" y="2333625"/>
            <a:ext cx="3352800" cy="3352800"/>
          </a:xfrm>
          <a:prstGeom prst="ellipse">
            <a:avLst/>
          </a:prstGeom>
          <a:solidFill>
            <a:srgbClr val="E3061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46900" y="1266825"/>
            <a:ext cx="3505200" cy="3505200"/>
            <a:chOff x="5727700" y="3324225"/>
            <a:chExt cx="3276600" cy="3276600"/>
          </a:xfrm>
        </p:grpSpPr>
        <p:sp>
          <p:nvSpPr>
            <p:cNvPr id="4" name="Oval 3"/>
            <p:cNvSpPr/>
            <p:nvPr/>
          </p:nvSpPr>
          <p:spPr>
            <a:xfrm>
              <a:off x="5727700" y="3324225"/>
              <a:ext cx="3276600" cy="3276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513d600b2fe6e94d7d004b8860de34bd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6300" y="4391025"/>
              <a:ext cx="2725729" cy="1027374"/>
            </a:xfrm>
            <a:prstGeom prst="rect">
              <a:avLst/>
            </a:prstGeom>
          </p:spPr>
        </p:pic>
      </p:grpSp>
      <p:sp>
        <p:nvSpPr>
          <p:cNvPr id="15" name="object 6"/>
          <p:cNvSpPr/>
          <p:nvPr/>
        </p:nvSpPr>
        <p:spPr>
          <a:xfrm>
            <a:off x="716744" y="6637764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699" y="0"/>
                </a:moveTo>
                <a:lnTo>
                  <a:pt x="218760" y="4296"/>
                </a:lnTo>
                <a:lnTo>
                  <a:pt x="173639" y="16683"/>
                </a:lnTo>
                <a:lnTo>
                  <a:pt x="132091" y="36409"/>
                </a:lnTo>
                <a:lnTo>
                  <a:pt x="94868" y="62719"/>
                </a:lnTo>
                <a:lnTo>
                  <a:pt x="62724" y="94861"/>
                </a:lnTo>
                <a:lnTo>
                  <a:pt x="36412" y="132081"/>
                </a:lnTo>
                <a:lnTo>
                  <a:pt x="16685" y="173628"/>
                </a:lnTo>
                <a:lnTo>
                  <a:pt x="4296" y="218748"/>
                </a:lnTo>
                <a:lnTo>
                  <a:pt x="0" y="266687"/>
                </a:lnTo>
                <a:lnTo>
                  <a:pt x="4296" y="314626"/>
                </a:lnTo>
                <a:lnTo>
                  <a:pt x="16685" y="359746"/>
                </a:lnTo>
                <a:lnTo>
                  <a:pt x="36412" y="401292"/>
                </a:lnTo>
                <a:lnTo>
                  <a:pt x="62724" y="438513"/>
                </a:lnTo>
                <a:lnTo>
                  <a:pt x="94868" y="470655"/>
                </a:lnTo>
                <a:lnTo>
                  <a:pt x="132091" y="496965"/>
                </a:lnTo>
                <a:lnTo>
                  <a:pt x="173639" y="516690"/>
                </a:lnTo>
                <a:lnTo>
                  <a:pt x="218760" y="529078"/>
                </a:lnTo>
                <a:lnTo>
                  <a:pt x="266699" y="533374"/>
                </a:lnTo>
                <a:lnTo>
                  <a:pt x="314638" y="529078"/>
                </a:lnTo>
                <a:lnTo>
                  <a:pt x="359757" y="516690"/>
                </a:lnTo>
                <a:lnTo>
                  <a:pt x="401302" y="496965"/>
                </a:lnTo>
                <a:lnTo>
                  <a:pt x="438520" y="470655"/>
                </a:lnTo>
                <a:lnTo>
                  <a:pt x="470660" y="438513"/>
                </a:lnTo>
                <a:lnTo>
                  <a:pt x="496968" y="401292"/>
                </a:lnTo>
                <a:lnTo>
                  <a:pt x="516692" y="359746"/>
                </a:lnTo>
                <a:lnTo>
                  <a:pt x="529078" y="314626"/>
                </a:lnTo>
                <a:lnTo>
                  <a:pt x="533374" y="266687"/>
                </a:lnTo>
                <a:lnTo>
                  <a:pt x="529078" y="218748"/>
                </a:lnTo>
                <a:lnTo>
                  <a:pt x="516692" y="173628"/>
                </a:lnTo>
                <a:lnTo>
                  <a:pt x="496968" y="132081"/>
                </a:lnTo>
                <a:lnTo>
                  <a:pt x="470660" y="94861"/>
                </a:lnTo>
                <a:lnTo>
                  <a:pt x="438520" y="62719"/>
                </a:lnTo>
                <a:lnTo>
                  <a:pt x="401302" y="36409"/>
                </a:lnTo>
                <a:lnTo>
                  <a:pt x="359757" y="16683"/>
                </a:lnTo>
                <a:lnTo>
                  <a:pt x="314638" y="4296"/>
                </a:lnTo>
                <a:lnTo>
                  <a:pt x="26669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 anchor="ctr" anchorCtr="0"/>
          <a:lstStyle/>
          <a:p>
            <a:pPr lvl="0" algn="ctr"/>
            <a:fld id="{2669F47E-9746-484A-A134-1358D38CA2B8}" type="slidenum">
              <a:rPr lang="ru-RU" smtClean="0">
                <a:solidFill>
                  <a:prstClr val="black"/>
                </a:solidFill>
                <a:latin typeface="Calibri"/>
              </a:rPr>
              <a:pPr lvl="0" algn="ctr"/>
              <a:t>14</a:t>
            </a:fld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5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9969513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" r="7630"/>
          <a:stretch/>
        </p:blipFill>
        <p:spPr>
          <a:xfrm>
            <a:off x="-1" y="-2450"/>
            <a:ext cx="10693401" cy="7565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0693400" cy="7562850"/>
          </a:xfrm>
          <a:prstGeom prst="rect">
            <a:avLst/>
          </a:prstGeom>
          <a:solidFill>
            <a:srgbClr val="FFFFFF">
              <a:alpha val="5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18"/>
          <p:cNvSpPr/>
          <p:nvPr/>
        </p:nvSpPr>
        <p:spPr>
          <a:xfrm>
            <a:off x="6413500" y="962025"/>
            <a:ext cx="3339414" cy="3479162"/>
          </a:xfrm>
          <a:prstGeom prst="ellipse">
            <a:avLst/>
          </a:prstGeom>
          <a:solidFill>
            <a:srgbClr val="0071A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Овал 19"/>
          <p:cNvSpPr/>
          <p:nvPr/>
        </p:nvSpPr>
        <p:spPr>
          <a:xfrm>
            <a:off x="6489700" y="2409825"/>
            <a:ext cx="3312895" cy="3217135"/>
          </a:xfrm>
          <a:prstGeom prst="ellipse">
            <a:avLst/>
          </a:prstGeom>
          <a:solidFill>
            <a:srgbClr val="E3061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9300" y="1571625"/>
            <a:ext cx="3352800" cy="3352800"/>
          </a:xfrm>
          <a:prstGeom prst="ellipse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4898" y="342994"/>
            <a:ext cx="9624802" cy="505459"/>
          </a:xfrm>
        </p:spPr>
        <p:txBody>
          <a:bodyPr/>
          <a:lstStyle/>
          <a:p>
            <a:r>
              <a:rPr lang="ru-RU" dirty="0" smtClean="0"/>
              <a:t>Курс на полный цикл</a:t>
            </a:r>
            <a:endParaRPr lang="ru-RU" dirty="0"/>
          </a:p>
        </p:txBody>
      </p:sp>
      <p:pic>
        <p:nvPicPr>
          <p:cNvPr id="23" name="Picture 4" descr="Y:\Akrihin\040_Preza_Akrihin_corporate\03_DESIGN\Akrikhin_prez_All_07.ai\materials\Untitled-2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400" y="6100110"/>
            <a:ext cx="3096000" cy="14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24" y="6678957"/>
            <a:ext cx="2189257" cy="625502"/>
          </a:xfrm>
          <a:prstGeom prst="rect">
            <a:avLst/>
          </a:prstGeom>
        </p:spPr>
      </p:pic>
      <p:sp>
        <p:nvSpPr>
          <p:cNvPr id="38" name="Текст 20"/>
          <p:cNvSpPr txBox="1">
            <a:spLocks/>
          </p:cNvSpPr>
          <p:nvPr/>
        </p:nvSpPr>
        <p:spPr>
          <a:xfrm>
            <a:off x="470433" y="1482971"/>
            <a:ext cx="6665695" cy="26523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indent="-156845">
              <a:lnSpc>
                <a:spcPct val="96000"/>
              </a:lnSpc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z="2000" spc="-25" dirty="0">
                <a:solidFill>
                  <a:srgbClr val="FF0000"/>
                </a:solidFill>
                <a:latin typeface="Calibri"/>
                <a:cs typeface="Calibri"/>
              </a:rPr>
              <a:t>Поддержка государственной политики </a:t>
            </a:r>
            <a:r>
              <a:rPr lang="ru-RU" sz="2000" spc="-25" dirty="0" err="1">
                <a:solidFill>
                  <a:srgbClr val="FF0000"/>
                </a:solidFill>
                <a:latin typeface="Calibri"/>
                <a:cs typeface="Calibri"/>
              </a:rPr>
              <a:t>импортозамещения</a:t>
            </a:r>
            <a:r>
              <a:rPr lang="ru-RU"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sz="2000" spc="-2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indent="-156845">
              <a:lnSpc>
                <a:spcPct val="96000"/>
              </a:lnSpc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Партнерство с российскими производителями субстанций</a:t>
            </a:r>
            <a:endParaRPr lang="en-US" sz="2000" spc="-25" dirty="0">
              <a:solidFill>
                <a:srgbClr val="717073"/>
              </a:solidFill>
              <a:latin typeface="Calibri"/>
              <a:cs typeface="Calibri"/>
            </a:endParaRPr>
          </a:p>
          <a:p>
            <a:pPr marL="12700" indent="-156845">
              <a:lnSpc>
                <a:spcPct val="96000"/>
              </a:lnSpc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Начало сотрудничества с ЗАО «Активный</a:t>
            </a:r>
            <a:r>
              <a:rPr lang="en-US" sz="2000" spc="-25" dirty="0">
                <a:solidFill>
                  <a:srgbClr val="717073"/>
                </a:solidFill>
                <a:latin typeface="Calibri"/>
                <a:cs typeface="Calibri"/>
              </a:rPr>
              <a:t> </a:t>
            </a: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/>
            </a:r>
            <a:b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</a:b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компонент» в октябре 2016 года</a:t>
            </a:r>
          </a:p>
          <a:p>
            <a:pPr marL="342900" indent="-342900">
              <a:lnSpc>
                <a:spcPct val="96000"/>
              </a:lnSpc>
              <a:buFont typeface="Arial"/>
              <a:buChar char="•"/>
            </a:pPr>
            <a:endParaRPr lang="en-US" spc="-25" dirty="0">
              <a:solidFill>
                <a:srgbClr val="717073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96000"/>
              </a:lnSpc>
              <a:buFont typeface="Arial"/>
              <a:buChar char="•"/>
            </a:pPr>
            <a:endParaRPr lang="ru-RU" spc="-25" dirty="0">
              <a:solidFill>
                <a:srgbClr val="717073"/>
              </a:solidFill>
              <a:latin typeface="Calibri"/>
              <a:cs typeface="Calibri"/>
            </a:endParaRPr>
          </a:p>
        </p:txBody>
      </p:sp>
      <p:sp>
        <p:nvSpPr>
          <p:cNvPr id="40" name="Текст 20"/>
          <p:cNvSpPr txBox="1">
            <a:spLocks/>
          </p:cNvSpPr>
          <p:nvPr/>
        </p:nvSpPr>
        <p:spPr>
          <a:xfrm>
            <a:off x="502036" y="3468710"/>
            <a:ext cx="6254364" cy="33157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indent="-156845">
              <a:lnSpc>
                <a:spcPct val="96000"/>
              </a:lnSpc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Осуществление </a:t>
            </a:r>
            <a:r>
              <a:rPr lang="ru-RU" sz="2000" spc="-25" dirty="0">
                <a:solidFill>
                  <a:srgbClr val="FF0000"/>
                </a:solidFill>
                <a:latin typeface="Calibri"/>
                <a:cs typeface="Calibri"/>
              </a:rPr>
              <a:t>полного цикла производства ЛС</a:t>
            </a:r>
            <a:r>
              <a:rPr lang="en-US" sz="2000" spc="-25" dirty="0">
                <a:solidFill>
                  <a:srgbClr val="FF0000"/>
                </a:solidFill>
                <a:latin typeface="Calibri"/>
                <a:cs typeface="Calibri"/>
              </a:rPr>
              <a:t/>
            </a:r>
            <a:br>
              <a:rPr lang="en-US" sz="2000" spc="-25" dirty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на территории РФ</a:t>
            </a:r>
          </a:p>
          <a:p>
            <a:pPr marL="12700" indent="-156845">
              <a:lnSpc>
                <a:spcPct val="96000"/>
              </a:lnSpc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Повышение доступности лекарственных препаратов, оптимизация контроля качества и логистики выпускаемой продукции.</a:t>
            </a:r>
            <a:endParaRPr lang="en-US" sz="2000" spc="-25" dirty="0">
              <a:solidFill>
                <a:srgbClr val="717073"/>
              </a:solidFill>
              <a:latin typeface="Calibri"/>
              <a:cs typeface="Calibri"/>
            </a:endParaRPr>
          </a:p>
          <a:p>
            <a:pPr marL="12700" indent="-156845">
              <a:lnSpc>
                <a:spcPct val="96000"/>
              </a:lnSpc>
              <a:spcAft>
                <a:spcPts val="2200"/>
              </a:spcAft>
              <a:buFontTx/>
              <a:buChar char="•"/>
              <a:tabLst>
                <a:tab pos="170180" algn="l"/>
              </a:tabLst>
            </a:pP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Среди прочих планов – проведение совместных семинаров и консультаций, налаживание научно-технического, коммерческого и финансового сотрудничества с третьими сторонами.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300" y="2028825"/>
            <a:ext cx="1724528" cy="469764"/>
          </a:xfrm>
          <a:prstGeom prst="rect">
            <a:avLst/>
          </a:prstGeom>
        </p:spPr>
      </p:pic>
      <p:sp>
        <p:nvSpPr>
          <p:cNvPr id="13" name="object 6"/>
          <p:cNvSpPr/>
          <p:nvPr/>
        </p:nvSpPr>
        <p:spPr>
          <a:xfrm>
            <a:off x="716744" y="6637764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699" y="0"/>
                </a:moveTo>
                <a:lnTo>
                  <a:pt x="218760" y="4296"/>
                </a:lnTo>
                <a:lnTo>
                  <a:pt x="173639" y="16683"/>
                </a:lnTo>
                <a:lnTo>
                  <a:pt x="132091" y="36409"/>
                </a:lnTo>
                <a:lnTo>
                  <a:pt x="94868" y="62719"/>
                </a:lnTo>
                <a:lnTo>
                  <a:pt x="62724" y="94861"/>
                </a:lnTo>
                <a:lnTo>
                  <a:pt x="36412" y="132081"/>
                </a:lnTo>
                <a:lnTo>
                  <a:pt x="16685" y="173628"/>
                </a:lnTo>
                <a:lnTo>
                  <a:pt x="4296" y="218748"/>
                </a:lnTo>
                <a:lnTo>
                  <a:pt x="0" y="266687"/>
                </a:lnTo>
                <a:lnTo>
                  <a:pt x="4296" y="314626"/>
                </a:lnTo>
                <a:lnTo>
                  <a:pt x="16685" y="359746"/>
                </a:lnTo>
                <a:lnTo>
                  <a:pt x="36412" y="401292"/>
                </a:lnTo>
                <a:lnTo>
                  <a:pt x="62724" y="438513"/>
                </a:lnTo>
                <a:lnTo>
                  <a:pt x="94868" y="470655"/>
                </a:lnTo>
                <a:lnTo>
                  <a:pt x="132091" y="496965"/>
                </a:lnTo>
                <a:lnTo>
                  <a:pt x="173639" y="516690"/>
                </a:lnTo>
                <a:lnTo>
                  <a:pt x="218760" y="529078"/>
                </a:lnTo>
                <a:lnTo>
                  <a:pt x="266699" y="533374"/>
                </a:lnTo>
                <a:lnTo>
                  <a:pt x="314638" y="529078"/>
                </a:lnTo>
                <a:lnTo>
                  <a:pt x="359757" y="516690"/>
                </a:lnTo>
                <a:lnTo>
                  <a:pt x="401302" y="496965"/>
                </a:lnTo>
                <a:lnTo>
                  <a:pt x="438520" y="470655"/>
                </a:lnTo>
                <a:lnTo>
                  <a:pt x="470660" y="438513"/>
                </a:lnTo>
                <a:lnTo>
                  <a:pt x="496968" y="401292"/>
                </a:lnTo>
                <a:lnTo>
                  <a:pt x="516692" y="359746"/>
                </a:lnTo>
                <a:lnTo>
                  <a:pt x="529078" y="314626"/>
                </a:lnTo>
                <a:lnTo>
                  <a:pt x="533374" y="266687"/>
                </a:lnTo>
                <a:lnTo>
                  <a:pt x="529078" y="218748"/>
                </a:lnTo>
                <a:lnTo>
                  <a:pt x="516692" y="173628"/>
                </a:lnTo>
                <a:lnTo>
                  <a:pt x="496968" y="132081"/>
                </a:lnTo>
                <a:lnTo>
                  <a:pt x="470660" y="94861"/>
                </a:lnTo>
                <a:lnTo>
                  <a:pt x="438520" y="62719"/>
                </a:lnTo>
                <a:lnTo>
                  <a:pt x="401302" y="36409"/>
                </a:lnTo>
                <a:lnTo>
                  <a:pt x="359757" y="16683"/>
                </a:lnTo>
                <a:lnTo>
                  <a:pt x="314638" y="4296"/>
                </a:lnTo>
                <a:lnTo>
                  <a:pt x="26669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 anchor="ctr" anchorCtr="0"/>
          <a:lstStyle/>
          <a:p>
            <a:pPr lvl="0" algn="ctr"/>
            <a:fld id="{2669F47E-9746-484A-A134-1358D38CA2B8}" type="slidenum">
              <a:rPr lang="ru-RU" smtClean="0">
                <a:solidFill>
                  <a:prstClr val="black"/>
                </a:solidFill>
                <a:latin typeface="Calibri"/>
              </a:rPr>
              <a:pPr lvl="0" algn="ctr"/>
              <a:t>15</a:t>
            </a:fld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13"/>
          <p:cNvSpPr/>
          <p:nvPr/>
        </p:nvSpPr>
        <p:spPr>
          <a:xfrm>
            <a:off x="1689100" y="2943225"/>
            <a:ext cx="4188600" cy="4038600"/>
          </a:xfrm>
          <a:prstGeom prst="ellipse">
            <a:avLst/>
          </a:prstGeom>
          <a:solidFill>
            <a:srgbClr val="8995B2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marR="5080" indent="-302260" algn="ctr">
              <a:lnSpc>
                <a:spcPct val="80000"/>
              </a:lnSpc>
            </a:pPr>
            <a:r>
              <a:rPr lang="ru-RU" sz="3200" spc="-10" dirty="0">
                <a:solidFill>
                  <a:schemeClr val="bg1"/>
                </a:solidFill>
                <a:cs typeface="Calibri"/>
              </a:rPr>
              <a:t>Участие </a:t>
            </a:r>
            <a:r>
              <a:rPr lang="ru-RU" sz="3200" spc="-10" dirty="0" smtClean="0">
                <a:solidFill>
                  <a:schemeClr val="bg1"/>
                </a:solidFill>
                <a:cs typeface="Calibri"/>
              </a:rPr>
              <a:t>в</a:t>
            </a:r>
            <a:r>
              <a:rPr lang="en-US" sz="3200" spc="-10" dirty="0" smtClean="0">
                <a:solidFill>
                  <a:schemeClr val="bg1"/>
                </a:solidFill>
                <a:cs typeface="Calibri"/>
              </a:rPr>
              <a:t> </a:t>
            </a:r>
            <a:endParaRPr lang="ru-RU" sz="3200" spc="-10" dirty="0" smtClean="0">
              <a:solidFill>
                <a:schemeClr val="bg1"/>
              </a:solidFill>
              <a:cs typeface="Calibri"/>
            </a:endParaRPr>
          </a:p>
          <a:p>
            <a:pPr marR="5080" indent="-302260" algn="ctr">
              <a:lnSpc>
                <a:spcPct val="80000"/>
              </a:lnSpc>
            </a:pPr>
            <a:r>
              <a:rPr lang="ru-RU" sz="3200" spc="-10" dirty="0" smtClean="0">
                <a:solidFill>
                  <a:schemeClr val="bg1"/>
                </a:solidFill>
                <a:cs typeface="Calibri"/>
              </a:rPr>
              <a:t>программе</a:t>
            </a:r>
            <a:r>
              <a:rPr lang="en-US" sz="3200" spc="-10" dirty="0">
                <a:solidFill>
                  <a:schemeClr val="bg1"/>
                </a:solidFill>
                <a:cs typeface="Calibri"/>
              </a:rPr>
              <a:t/>
            </a:r>
            <a:br>
              <a:rPr lang="en-US" sz="3200" spc="-10" dirty="0">
                <a:solidFill>
                  <a:schemeClr val="bg1"/>
                </a:solidFill>
                <a:cs typeface="Calibri"/>
              </a:rPr>
            </a:br>
            <a:r>
              <a:rPr lang="ru-RU" sz="3200" spc="-10" dirty="0" err="1" smtClean="0">
                <a:solidFill>
                  <a:schemeClr val="bg1"/>
                </a:solidFill>
                <a:cs typeface="Calibri"/>
              </a:rPr>
              <a:t>импортозамещения</a:t>
            </a:r>
            <a:endParaRPr lang="en-US" sz="3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584700" y="428625"/>
            <a:ext cx="3960000" cy="3960000"/>
          </a:xfrm>
          <a:prstGeom prst="ellipse">
            <a:avLst/>
          </a:prstGeom>
          <a:solidFill>
            <a:srgbClr val="67B2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R="5080" indent="-302260" algn="ctr"/>
            <a:r>
              <a:rPr lang="ru-RU" sz="3200" spc="-10" dirty="0">
                <a:solidFill>
                  <a:srgbClr val="F4F7F6"/>
                </a:solidFill>
                <a:cs typeface="Calibri"/>
              </a:rPr>
              <a:t>Курс </a:t>
            </a:r>
            <a:r>
              <a:rPr lang="ru-RU" sz="3200" spc="-10" dirty="0" smtClean="0">
                <a:solidFill>
                  <a:srgbClr val="F4F7F6"/>
                </a:solidFill>
                <a:cs typeface="Calibri"/>
              </a:rPr>
              <a:t>на</a:t>
            </a:r>
            <a:br>
              <a:rPr lang="ru-RU" sz="3200" spc="-10" dirty="0" smtClean="0">
                <a:solidFill>
                  <a:srgbClr val="F4F7F6"/>
                </a:solidFill>
                <a:cs typeface="Calibri"/>
              </a:rPr>
            </a:br>
            <a:r>
              <a:rPr lang="ru-RU" sz="3200" spc="-10" dirty="0" smtClean="0">
                <a:solidFill>
                  <a:srgbClr val="F4F7F6"/>
                </a:solidFill>
                <a:cs typeface="Calibri"/>
              </a:rPr>
              <a:t>производство</a:t>
            </a:r>
          </a:p>
          <a:p>
            <a:pPr marR="5080" indent="-302260" algn="ctr"/>
            <a:r>
              <a:rPr lang="ru-RU" sz="3200" spc="-10" dirty="0" smtClean="0">
                <a:solidFill>
                  <a:srgbClr val="F4F7F6"/>
                </a:solidFill>
                <a:cs typeface="Calibri"/>
              </a:rPr>
              <a:t>полного цикла</a:t>
            </a:r>
          </a:p>
          <a:p>
            <a:pPr marR="5080" indent="-302260" algn="ctr"/>
            <a:endParaRPr lang="ru-RU" sz="3200" spc="-10" dirty="0">
              <a:solidFill>
                <a:srgbClr val="F4F7F6"/>
              </a:solidFill>
              <a:cs typeface="Calibri"/>
            </a:endParaRPr>
          </a:p>
          <a:p>
            <a:pPr marR="5080" indent="-302260" algn="ctr"/>
            <a:endParaRPr lang="en-US" sz="3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651500" y="2714625"/>
            <a:ext cx="3960000" cy="3960000"/>
          </a:xfrm>
          <a:prstGeom prst="ellipse">
            <a:avLst/>
          </a:prstGeom>
          <a:solidFill>
            <a:srgbClr val="2BB7A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3200" spc="35" dirty="0" smtClean="0">
                <a:solidFill>
                  <a:srgbClr val="F4F7F6"/>
                </a:solidFill>
                <a:cs typeface="Calibri"/>
              </a:rPr>
              <a:t>Выпуск</a:t>
            </a:r>
          </a:p>
          <a:p>
            <a:pPr algn="ctr">
              <a:lnSpc>
                <a:spcPct val="80000"/>
              </a:lnSpc>
            </a:pPr>
            <a:r>
              <a:rPr lang="ru-RU" sz="3200" spc="35" dirty="0" smtClean="0">
                <a:solidFill>
                  <a:srgbClr val="F4F7F6"/>
                </a:solidFill>
                <a:cs typeface="Calibri"/>
              </a:rPr>
              <a:t>социально-значимых</a:t>
            </a:r>
          </a:p>
          <a:p>
            <a:pPr algn="ctr">
              <a:lnSpc>
                <a:spcPct val="80000"/>
              </a:lnSpc>
            </a:pPr>
            <a:r>
              <a:rPr lang="ru-RU" sz="3200" spc="35" dirty="0" smtClean="0">
                <a:solidFill>
                  <a:srgbClr val="F4F7F6"/>
                </a:solidFill>
                <a:cs typeface="Calibri"/>
              </a:rPr>
              <a:t>препаратов</a:t>
            </a:r>
            <a:endParaRPr lang="ru-RU" sz="32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32" name="Picture 4" descr="Y:\Akrihin\040_Preza_Akrihin_corporate\03_DESIGN\Akrikhin_prez_All_07.ai\materials\Untitled-2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492" y="6114858"/>
            <a:ext cx="3096000" cy="14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24" y="6678957"/>
            <a:ext cx="2189257" cy="625502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1079500" y="428625"/>
            <a:ext cx="3886200" cy="3886200"/>
          </a:xfrm>
          <a:prstGeom prst="ellipse">
            <a:avLst/>
          </a:prstGeom>
          <a:solidFill>
            <a:srgbClr val="E3061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R="5080" indent="-302260" algn="ctr"/>
            <a:r>
              <a:rPr lang="ru-RU" sz="3200" spc="-10" dirty="0" smtClean="0">
                <a:solidFill>
                  <a:srgbClr val="F4F7F6"/>
                </a:solidFill>
                <a:cs typeface="Calibri"/>
              </a:rPr>
              <a:t>Высокие</a:t>
            </a:r>
            <a:endParaRPr lang="en-US" sz="3200" spc="-10" dirty="0" smtClean="0">
              <a:solidFill>
                <a:srgbClr val="F4F7F6"/>
              </a:solidFill>
              <a:cs typeface="Calibri"/>
            </a:endParaRPr>
          </a:p>
          <a:p>
            <a:pPr marR="5080" indent="-302260" algn="ctr"/>
            <a:r>
              <a:rPr lang="ru-RU" sz="3200" spc="-10" dirty="0" smtClean="0">
                <a:solidFill>
                  <a:srgbClr val="F4F7F6"/>
                </a:solidFill>
                <a:cs typeface="Calibri"/>
              </a:rPr>
              <a:t>производственные</a:t>
            </a:r>
            <a:endParaRPr lang="en-US" sz="3200" spc="-10" dirty="0" smtClean="0">
              <a:solidFill>
                <a:srgbClr val="F4F7F6"/>
              </a:solidFill>
              <a:cs typeface="Calibri"/>
            </a:endParaRPr>
          </a:p>
          <a:p>
            <a:pPr marR="5080" indent="-302260" algn="ctr"/>
            <a:r>
              <a:rPr lang="ru-RU" sz="3200" spc="-10" dirty="0">
                <a:solidFill>
                  <a:srgbClr val="F4F7F6"/>
                </a:solidFill>
                <a:cs typeface="Calibri"/>
              </a:rPr>
              <a:t>с</a:t>
            </a:r>
            <a:r>
              <a:rPr lang="ru-RU" sz="3200" spc="-10" dirty="0" smtClean="0">
                <a:solidFill>
                  <a:srgbClr val="F4F7F6"/>
                </a:solidFill>
                <a:cs typeface="Calibri"/>
              </a:rPr>
              <a:t>тандарты качества</a:t>
            </a:r>
          </a:p>
          <a:p>
            <a:pPr marR="5080" indent="-302260" algn="ctr"/>
            <a:r>
              <a:rPr lang="ru-RU" sz="3200" spc="-10" dirty="0" smtClean="0">
                <a:solidFill>
                  <a:srgbClr val="F4F7F6"/>
                </a:solidFill>
                <a:cs typeface="Calibri"/>
              </a:rPr>
              <a:t>в соответствии </a:t>
            </a:r>
          </a:p>
          <a:p>
            <a:pPr marR="5080" indent="-302260" algn="ctr"/>
            <a:r>
              <a:rPr lang="ru-RU" sz="3200" spc="-10" dirty="0" smtClean="0">
                <a:solidFill>
                  <a:srgbClr val="F4F7F6"/>
                </a:solidFill>
                <a:cs typeface="Calibri"/>
              </a:rPr>
              <a:t>с </a:t>
            </a:r>
            <a:r>
              <a:rPr lang="en-US" sz="3200" spc="-10" dirty="0" smtClean="0">
                <a:solidFill>
                  <a:srgbClr val="F4F7F6"/>
                </a:solidFill>
                <a:cs typeface="Calibri"/>
              </a:rPr>
              <a:t>GMP</a:t>
            </a:r>
            <a:endParaRPr lang="en-US" sz="3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716744" y="6637764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699" y="0"/>
                </a:moveTo>
                <a:lnTo>
                  <a:pt x="218760" y="4296"/>
                </a:lnTo>
                <a:lnTo>
                  <a:pt x="173639" y="16683"/>
                </a:lnTo>
                <a:lnTo>
                  <a:pt x="132091" y="36409"/>
                </a:lnTo>
                <a:lnTo>
                  <a:pt x="94868" y="62719"/>
                </a:lnTo>
                <a:lnTo>
                  <a:pt x="62724" y="94861"/>
                </a:lnTo>
                <a:lnTo>
                  <a:pt x="36412" y="132081"/>
                </a:lnTo>
                <a:lnTo>
                  <a:pt x="16685" y="173628"/>
                </a:lnTo>
                <a:lnTo>
                  <a:pt x="4296" y="218748"/>
                </a:lnTo>
                <a:lnTo>
                  <a:pt x="0" y="266687"/>
                </a:lnTo>
                <a:lnTo>
                  <a:pt x="4296" y="314626"/>
                </a:lnTo>
                <a:lnTo>
                  <a:pt x="16685" y="359746"/>
                </a:lnTo>
                <a:lnTo>
                  <a:pt x="36412" y="401292"/>
                </a:lnTo>
                <a:lnTo>
                  <a:pt x="62724" y="438513"/>
                </a:lnTo>
                <a:lnTo>
                  <a:pt x="94868" y="470655"/>
                </a:lnTo>
                <a:lnTo>
                  <a:pt x="132091" y="496965"/>
                </a:lnTo>
                <a:lnTo>
                  <a:pt x="173639" y="516690"/>
                </a:lnTo>
                <a:lnTo>
                  <a:pt x="218760" y="529078"/>
                </a:lnTo>
                <a:lnTo>
                  <a:pt x="266699" y="533374"/>
                </a:lnTo>
                <a:lnTo>
                  <a:pt x="314638" y="529078"/>
                </a:lnTo>
                <a:lnTo>
                  <a:pt x="359757" y="516690"/>
                </a:lnTo>
                <a:lnTo>
                  <a:pt x="401302" y="496965"/>
                </a:lnTo>
                <a:lnTo>
                  <a:pt x="438520" y="470655"/>
                </a:lnTo>
                <a:lnTo>
                  <a:pt x="470660" y="438513"/>
                </a:lnTo>
                <a:lnTo>
                  <a:pt x="496968" y="401292"/>
                </a:lnTo>
                <a:lnTo>
                  <a:pt x="516692" y="359746"/>
                </a:lnTo>
                <a:lnTo>
                  <a:pt x="529078" y="314626"/>
                </a:lnTo>
                <a:lnTo>
                  <a:pt x="533374" y="266687"/>
                </a:lnTo>
                <a:lnTo>
                  <a:pt x="529078" y="218748"/>
                </a:lnTo>
                <a:lnTo>
                  <a:pt x="516692" y="173628"/>
                </a:lnTo>
                <a:lnTo>
                  <a:pt x="496968" y="132081"/>
                </a:lnTo>
                <a:lnTo>
                  <a:pt x="470660" y="94861"/>
                </a:lnTo>
                <a:lnTo>
                  <a:pt x="438520" y="62719"/>
                </a:lnTo>
                <a:lnTo>
                  <a:pt x="401302" y="36409"/>
                </a:lnTo>
                <a:lnTo>
                  <a:pt x="359757" y="16683"/>
                </a:lnTo>
                <a:lnTo>
                  <a:pt x="314638" y="4296"/>
                </a:lnTo>
                <a:lnTo>
                  <a:pt x="26669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0" tIns="0" rIns="0" bIns="0" rtlCol="0" anchor="ctr" anchorCtr="0"/>
          <a:lstStyle/>
          <a:p>
            <a:pPr lvl="0" algn="ctr"/>
            <a:fld id="{2669F47E-9746-484A-A134-1358D38CA2B8}" type="slidenum">
              <a:rPr lang="ru-RU" smtClean="0">
                <a:solidFill>
                  <a:prstClr val="black"/>
                </a:solidFill>
                <a:latin typeface="Calibri"/>
              </a:rPr>
              <a:pPr lvl="0" algn="ctr"/>
              <a:t>1</a:t>
            </a:fld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7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194712" y="2004821"/>
            <a:ext cx="654050" cy="156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750" b="1" spc="5" dirty="0">
                <a:solidFill>
                  <a:srgbClr val="D94A23"/>
                </a:solidFill>
                <a:latin typeface="Calibri"/>
                <a:cs typeface="Calibri"/>
              </a:rPr>
              <a:t>5</a:t>
            </a:r>
            <a:endParaRPr sz="97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3885" y="2737615"/>
            <a:ext cx="1009015" cy="2434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250" spc="10" dirty="0">
                <a:solidFill>
                  <a:srgbClr val="717073"/>
                </a:solidFill>
                <a:latin typeface="Calibri"/>
                <a:cs typeface="Calibri"/>
              </a:rPr>
              <a:t>6</a:t>
            </a:r>
            <a:endParaRPr sz="152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14" y="2943556"/>
            <a:ext cx="1040130" cy="251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750" b="1" dirty="0">
                <a:solidFill>
                  <a:srgbClr val="ED6A1C"/>
                </a:solidFill>
                <a:latin typeface="Calibri"/>
                <a:cs typeface="Calibri"/>
              </a:rPr>
              <a:t>7</a:t>
            </a:r>
            <a:endParaRPr sz="157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8481582" y="4858478"/>
            <a:ext cx="2252652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0515" indent="-635">
              <a:lnSpc>
                <a:spcPts val="1750"/>
              </a:lnSpc>
            </a:pPr>
            <a:r>
              <a:rPr lang="ru-RU" sz="1600" spc="-3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Команда «</a:t>
            </a:r>
            <a:r>
              <a:rPr lang="ru-RU" sz="1600" spc="-3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АКРИХИНа</a:t>
            </a:r>
            <a:r>
              <a:rPr lang="ru-RU" sz="1600" spc="-3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» - </a:t>
            </a:r>
            <a:r>
              <a:rPr sz="1600" spc="-30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ru-RU" sz="1600" spc="-30" dirty="0" smtClean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1600" spc="-30" dirty="0" smtClean="0">
                <a:solidFill>
                  <a:srgbClr val="FF0000"/>
                </a:solidFill>
                <a:latin typeface="Calibri"/>
                <a:cs typeface="Calibri"/>
              </a:rPr>
              <a:t>00 </a:t>
            </a:r>
            <a:r>
              <a:rPr lang="ru-RU" sz="1600" spc="-3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сотрудников, более </a:t>
            </a:r>
            <a:r>
              <a:rPr lang="ru-RU" sz="1600" spc="-30" dirty="0" smtClean="0">
                <a:solidFill>
                  <a:srgbClr val="FF0000"/>
                </a:solidFill>
                <a:latin typeface="Calibri"/>
                <a:cs typeface="Calibri"/>
              </a:rPr>
              <a:t>500</a:t>
            </a:r>
            <a:r>
              <a:rPr lang="ru-RU" sz="1600" spc="-3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 из которых работают в </a:t>
            </a:r>
            <a:r>
              <a:rPr lang="ru-RU" sz="1600" spc="-30" dirty="0" smtClean="0">
                <a:solidFill>
                  <a:srgbClr val="FF0000"/>
                </a:solidFill>
                <a:latin typeface="Calibri"/>
                <a:cs typeface="Calibri"/>
              </a:rPr>
              <a:t>63</a:t>
            </a:r>
            <a:r>
              <a:rPr lang="ru-RU" sz="1600" spc="-3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 регионах России</a:t>
            </a:r>
            <a:endParaRPr sz="16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67489" y="2513681"/>
            <a:ext cx="2791744" cy="2791744"/>
          </a:xfrm>
          <a:custGeom>
            <a:avLst/>
            <a:gdLst/>
            <a:ahLst/>
            <a:cxnLst/>
            <a:rect l="l" t="t" r="r" b="b"/>
            <a:pathLst>
              <a:path w="2693670" h="2693670">
                <a:moveTo>
                  <a:pt x="2693098" y="1346542"/>
                </a:moveTo>
                <a:lnTo>
                  <a:pt x="2692248" y="1394838"/>
                </a:lnTo>
                <a:lnTo>
                  <a:pt x="2689717" y="1442707"/>
                </a:lnTo>
                <a:lnTo>
                  <a:pt x="2685534" y="1490119"/>
                </a:lnTo>
                <a:lnTo>
                  <a:pt x="2679726" y="1537046"/>
                </a:lnTo>
                <a:lnTo>
                  <a:pt x="2672323" y="1583461"/>
                </a:lnTo>
                <a:lnTo>
                  <a:pt x="2663353" y="1629333"/>
                </a:lnTo>
                <a:lnTo>
                  <a:pt x="2652845" y="1674636"/>
                </a:lnTo>
                <a:lnTo>
                  <a:pt x="2640826" y="1719339"/>
                </a:lnTo>
                <a:lnTo>
                  <a:pt x="2627326" y="1763416"/>
                </a:lnTo>
                <a:lnTo>
                  <a:pt x="2612372" y="1806837"/>
                </a:lnTo>
                <a:lnTo>
                  <a:pt x="2595994" y="1849574"/>
                </a:lnTo>
                <a:lnTo>
                  <a:pt x="2578220" y="1891599"/>
                </a:lnTo>
                <a:lnTo>
                  <a:pt x="2559078" y="1932882"/>
                </a:lnTo>
                <a:lnTo>
                  <a:pt x="2538597" y="1973396"/>
                </a:lnTo>
                <a:lnTo>
                  <a:pt x="2516805" y="2013112"/>
                </a:lnTo>
                <a:lnTo>
                  <a:pt x="2493731" y="2052001"/>
                </a:lnTo>
                <a:lnTo>
                  <a:pt x="2469404" y="2090035"/>
                </a:lnTo>
                <a:lnTo>
                  <a:pt x="2443851" y="2127186"/>
                </a:lnTo>
                <a:lnTo>
                  <a:pt x="2417101" y="2163425"/>
                </a:lnTo>
                <a:lnTo>
                  <a:pt x="2389183" y="2198723"/>
                </a:lnTo>
                <a:lnTo>
                  <a:pt x="2360125" y="2233053"/>
                </a:lnTo>
                <a:lnTo>
                  <a:pt x="2329956" y="2266385"/>
                </a:lnTo>
                <a:lnTo>
                  <a:pt x="2298704" y="2298692"/>
                </a:lnTo>
                <a:lnTo>
                  <a:pt x="2266398" y="2329944"/>
                </a:lnTo>
                <a:lnTo>
                  <a:pt x="2233066" y="2360113"/>
                </a:lnTo>
                <a:lnTo>
                  <a:pt x="2198736" y="2389170"/>
                </a:lnTo>
                <a:lnTo>
                  <a:pt x="2163438" y="2417088"/>
                </a:lnTo>
                <a:lnTo>
                  <a:pt x="2127199" y="2443838"/>
                </a:lnTo>
                <a:lnTo>
                  <a:pt x="2090048" y="2469391"/>
                </a:lnTo>
                <a:lnTo>
                  <a:pt x="2052014" y="2493719"/>
                </a:lnTo>
                <a:lnTo>
                  <a:pt x="2013124" y="2516793"/>
                </a:lnTo>
                <a:lnTo>
                  <a:pt x="1973408" y="2538584"/>
                </a:lnTo>
                <a:lnTo>
                  <a:pt x="1932895" y="2559065"/>
                </a:lnTo>
                <a:lnTo>
                  <a:pt x="1891611" y="2578207"/>
                </a:lnTo>
                <a:lnTo>
                  <a:pt x="1849587" y="2595981"/>
                </a:lnTo>
                <a:lnTo>
                  <a:pt x="1806850" y="2612359"/>
                </a:lnTo>
                <a:lnTo>
                  <a:pt x="1763429" y="2627313"/>
                </a:lnTo>
                <a:lnTo>
                  <a:pt x="1719352" y="2640813"/>
                </a:lnTo>
                <a:lnTo>
                  <a:pt x="1674648" y="2652832"/>
                </a:lnTo>
                <a:lnTo>
                  <a:pt x="1629346" y="2663340"/>
                </a:lnTo>
                <a:lnTo>
                  <a:pt x="1583473" y="2672310"/>
                </a:lnTo>
                <a:lnTo>
                  <a:pt x="1537059" y="2679713"/>
                </a:lnTo>
                <a:lnTo>
                  <a:pt x="1490132" y="2685521"/>
                </a:lnTo>
                <a:lnTo>
                  <a:pt x="1442720" y="2689704"/>
                </a:lnTo>
                <a:lnTo>
                  <a:pt x="1394851" y="2692235"/>
                </a:lnTo>
                <a:lnTo>
                  <a:pt x="1346555" y="2693085"/>
                </a:lnTo>
                <a:lnTo>
                  <a:pt x="1298258" y="2692235"/>
                </a:lnTo>
                <a:lnTo>
                  <a:pt x="1250389" y="2689704"/>
                </a:lnTo>
                <a:lnTo>
                  <a:pt x="1202976" y="2685521"/>
                </a:lnTo>
                <a:lnTo>
                  <a:pt x="1156048" y="2679713"/>
                </a:lnTo>
                <a:lnTo>
                  <a:pt x="1109633" y="2672310"/>
                </a:lnTo>
                <a:lnTo>
                  <a:pt x="1063760" y="2663340"/>
                </a:lnTo>
                <a:lnTo>
                  <a:pt x="1018457" y="2652832"/>
                </a:lnTo>
                <a:lnTo>
                  <a:pt x="973753" y="2640813"/>
                </a:lnTo>
                <a:lnTo>
                  <a:pt x="929675" y="2627313"/>
                </a:lnTo>
                <a:lnTo>
                  <a:pt x="886254" y="2612359"/>
                </a:lnTo>
                <a:lnTo>
                  <a:pt x="843516" y="2595981"/>
                </a:lnTo>
                <a:lnTo>
                  <a:pt x="801491" y="2578207"/>
                </a:lnTo>
                <a:lnTo>
                  <a:pt x="760208" y="2559065"/>
                </a:lnTo>
                <a:lnTo>
                  <a:pt x="719693" y="2538584"/>
                </a:lnTo>
                <a:lnTo>
                  <a:pt x="679977" y="2516793"/>
                </a:lnTo>
                <a:lnTo>
                  <a:pt x="641088" y="2493719"/>
                </a:lnTo>
                <a:lnTo>
                  <a:pt x="603053" y="2469391"/>
                </a:lnTo>
                <a:lnTo>
                  <a:pt x="565902" y="2443838"/>
                </a:lnTo>
                <a:lnTo>
                  <a:pt x="529662" y="2417088"/>
                </a:lnTo>
                <a:lnTo>
                  <a:pt x="494364" y="2389170"/>
                </a:lnTo>
                <a:lnTo>
                  <a:pt x="460034" y="2360113"/>
                </a:lnTo>
                <a:lnTo>
                  <a:pt x="426701" y="2329944"/>
                </a:lnTo>
                <a:lnTo>
                  <a:pt x="394395" y="2298692"/>
                </a:lnTo>
                <a:lnTo>
                  <a:pt x="363143" y="2266385"/>
                </a:lnTo>
                <a:lnTo>
                  <a:pt x="332973" y="2233053"/>
                </a:lnTo>
                <a:lnTo>
                  <a:pt x="303915" y="2198723"/>
                </a:lnTo>
                <a:lnTo>
                  <a:pt x="275997" y="2163425"/>
                </a:lnTo>
                <a:lnTo>
                  <a:pt x="249247" y="2127186"/>
                </a:lnTo>
                <a:lnTo>
                  <a:pt x="223694" y="2090035"/>
                </a:lnTo>
                <a:lnTo>
                  <a:pt x="199367" y="2052001"/>
                </a:lnTo>
                <a:lnTo>
                  <a:pt x="176293" y="2013112"/>
                </a:lnTo>
                <a:lnTo>
                  <a:pt x="154501" y="1973396"/>
                </a:lnTo>
                <a:lnTo>
                  <a:pt x="134020" y="1932882"/>
                </a:lnTo>
                <a:lnTo>
                  <a:pt x="114878" y="1891599"/>
                </a:lnTo>
                <a:lnTo>
                  <a:pt x="97104" y="1849574"/>
                </a:lnTo>
                <a:lnTo>
                  <a:pt x="80725" y="1806837"/>
                </a:lnTo>
                <a:lnTo>
                  <a:pt x="65772" y="1763416"/>
                </a:lnTo>
                <a:lnTo>
                  <a:pt x="52272" y="1719339"/>
                </a:lnTo>
                <a:lnTo>
                  <a:pt x="40253" y="1674636"/>
                </a:lnTo>
                <a:lnTo>
                  <a:pt x="29744" y="1629333"/>
                </a:lnTo>
                <a:lnTo>
                  <a:pt x="20774" y="1583461"/>
                </a:lnTo>
                <a:lnTo>
                  <a:pt x="13371" y="1537046"/>
                </a:lnTo>
                <a:lnTo>
                  <a:pt x="7564" y="1490119"/>
                </a:lnTo>
                <a:lnTo>
                  <a:pt x="3380" y="1442707"/>
                </a:lnTo>
                <a:lnTo>
                  <a:pt x="849" y="1394838"/>
                </a:lnTo>
                <a:lnTo>
                  <a:pt x="0" y="1346542"/>
                </a:lnTo>
                <a:lnTo>
                  <a:pt x="849" y="1298246"/>
                </a:lnTo>
                <a:lnTo>
                  <a:pt x="3380" y="1250378"/>
                </a:lnTo>
                <a:lnTo>
                  <a:pt x="7564" y="1202966"/>
                </a:lnTo>
                <a:lnTo>
                  <a:pt x="13371" y="1156038"/>
                </a:lnTo>
                <a:lnTo>
                  <a:pt x="20774" y="1109624"/>
                </a:lnTo>
                <a:lnTo>
                  <a:pt x="29744" y="1063752"/>
                </a:lnTo>
                <a:lnTo>
                  <a:pt x="40253" y="1018449"/>
                </a:lnTo>
                <a:lnTo>
                  <a:pt x="52272" y="973745"/>
                </a:lnTo>
                <a:lnTo>
                  <a:pt x="65772" y="929669"/>
                </a:lnTo>
                <a:lnTo>
                  <a:pt x="80725" y="886248"/>
                </a:lnTo>
                <a:lnTo>
                  <a:pt x="97104" y="843511"/>
                </a:lnTo>
                <a:lnTo>
                  <a:pt x="114878" y="801486"/>
                </a:lnTo>
                <a:lnTo>
                  <a:pt x="134020" y="760203"/>
                </a:lnTo>
                <a:lnTo>
                  <a:pt x="154501" y="719689"/>
                </a:lnTo>
                <a:lnTo>
                  <a:pt x="176293" y="679973"/>
                </a:lnTo>
                <a:lnTo>
                  <a:pt x="199367" y="641084"/>
                </a:lnTo>
                <a:lnTo>
                  <a:pt x="223694" y="603050"/>
                </a:lnTo>
                <a:lnTo>
                  <a:pt x="249247" y="565899"/>
                </a:lnTo>
                <a:lnTo>
                  <a:pt x="275997" y="529660"/>
                </a:lnTo>
                <a:lnTo>
                  <a:pt x="303915" y="494361"/>
                </a:lnTo>
                <a:lnTo>
                  <a:pt x="332973" y="460032"/>
                </a:lnTo>
                <a:lnTo>
                  <a:pt x="363143" y="426700"/>
                </a:lnTo>
                <a:lnTo>
                  <a:pt x="394395" y="394393"/>
                </a:lnTo>
                <a:lnTo>
                  <a:pt x="426701" y="363141"/>
                </a:lnTo>
                <a:lnTo>
                  <a:pt x="460034" y="332972"/>
                </a:lnTo>
                <a:lnTo>
                  <a:pt x="494364" y="303914"/>
                </a:lnTo>
                <a:lnTo>
                  <a:pt x="529662" y="275996"/>
                </a:lnTo>
                <a:lnTo>
                  <a:pt x="565902" y="249247"/>
                </a:lnTo>
                <a:lnTo>
                  <a:pt x="603053" y="223694"/>
                </a:lnTo>
                <a:lnTo>
                  <a:pt x="641088" y="199366"/>
                </a:lnTo>
                <a:lnTo>
                  <a:pt x="679977" y="176292"/>
                </a:lnTo>
                <a:lnTo>
                  <a:pt x="719693" y="154500"/>
                </a:lnTo>
                <a:lnTo>
                  <a:pt x="760208" y="134019"/>
                </a:lnTo>
                <a:lnTo>
                  <a:pt x="801491" y="114878"/>
                </a:lnTo>
                <a:lnTo>
                  <a:pt x="843516" y="97103"/>
                </a:lnTo>
                <a:lnTo>
                  <a:pt x="886254" y="80725"/>
                </a:lnTo>
                <a:lnTo>
                  <a:pt x="929675" y="65772"/>
                </a:lnTo>
                <a:lnTo>
                  <a:pt x="973753" y="52272"/>
                </a:lnTo>
                <a:lnTo>
                  <a:pt x="1018457" y="40253"/>
                </a:lnTo>
                <a:lnTo>
                  <a:pt x="1063760" y="29744"/>
                </a:lnTo>
                <a:lnTo>
                  <a:pt x="1109633" y="20774"/>
                </a:lnTo>
                <a:lnTo>
                  <a:pt x="1156048" y="13371"/>
                </a:lnTo>
                <a:lnTo>
                  <a:pt x="1202976" y="7564"/>
                </a:lnTo>
                <a:lnTo>
                  <a:pt x="1250389" y="3380"/>
                </a:lnTo>
                <a:lnTo>
                  <a:pt x="1298258" y="849"/>
                </a:lnTo>
                <a:lnTo>
                  <a:pt x="1346555" y="0"/>
                </a:lnTo>
                <a:lnTo>
                  <a:pt x="1394851" y="849"/>
                </a:lnTo>
                <a:lnTo>
                  <a:pt x="1442720" y="3380"/>
                </a:lnTo>
                <a:lnTo>
                  <a:pt x="1490132" y="7564"/>
                </a:lnTo>
                <a:lnTo>
                  <a:pt x="1537059" y="13371"/>
                </a:lnTo>
                <a:lnTo>
                  <a:pt x="1583473" y="20774"/>
                </a:lnTo>
                <a:lnTo>
                  <a:pt x="1629346" y="29744"/>
                </a:lnTo>
                <a:lnTo>
                  <a:pt x="1674648" y="40253"/>
                </a:lnTo>
                <a:lnTo>
                  <a:pt x="1719352" y="52272"/>
                </a:lnTo>
                <a:lnTo>
                  <a:pt x="1763429" y="65772"/>
                </a:lnTo>
                <a:lnTo>
                  <a:pt x="1806850" y="80725"/>
                </a:lnTo>
                <a:lnTo>
                  <a:pt x="1849587" y="97103"/>
                </a:lnTo>
                <a:lnTo>
                  <a:pt x="1891611" y="114878"/>
                </a:lnTo>
                <a:lnTo>
                  <a:pt x="1932895" y="134019"/>
                </a:lnTo>
                <a:lnTo>
                  <a:pt x="1973408" y="154500"/>
                </a:lnTo>
                <a:lnTo>
                  <a:pt x="2013124" y="176292"/>
                </a:lnTo>
                <a:lnTo>
                  <a:pt x="2052014" y="199366"/>
                </a:lnTo>
                <a:lnTo>
                  <a:pt x="2090048" y="223694"/>
                </a:lnTo>
                <a:lnTo>
                  <a:pt x="2127199" y="249247"/>
                </a:lnTo>
                <a:lnTo>
                  <a:pt x="2163438" y="275996"/>
                </a:lnTo>
                <a:lnTo>
                  <a:pt x="2198736" y="303914"/>
                </a:lnTo>
                <a:lnTo>
                  <a:pt x="2233066" y="332972"/>
                </a:lnTo>
                <a:lnTo>
                  <a:pt x="2266398" y="363141"/>
                </a:lnTo>
                <a:lnTo>
                  <a:pt x="2298704" y="394393"/>
                </a:lnTo>
                <a:lnTo>
                  <a:pt x="2329956" y="426700"/>
                </a:lnTo>
                <a:lnTo>
                  <a:pt x="2360125" y="460032"/>
                </a:lnTo>
                <a:lnTo>
                  <a:pt x="2389183" y="494361"/>
                </a:lnTo>
                <a:lnTo>
                  <a:pt x="2417101" y="529660"/>
                </a:lnTo>
                <a:lnTo>
                  <a:pt x="2443851" y="565899"/>
                </a:lnTo>
                <a:lnTo>
                  <a:pt x="2469404" y="603050"/>
                </a:lnTo>
                <a:lnTo>
                  <a:pt x="2493731" y="641084"/>
                </a:lnTo>
                <a:lnTo>
                  <a:pt x="2516805" y="679973"/>
                </a:lnTo>
                <a:lnTo>
                  <a:pt x="2538597" y="719689"/>
                </a:lnTo>
                <a:lnTo>
                  <a:pt x="2559078" y="760203"/>
                </a:lnTo>
                <a:lnTo>
                  <a:pt x="2578220" y="801486"/>
                </a:lnTo>
                <a:lnTo>
                  <a:pt x="2595994" y="843511"/>
                </a:lnTo>
                <a:lnTo>
                  <a:pt x="2612372" y="886248"/>
                </a:lnTo>
                <a:lnTo>
                  <a:pt x="2627326" y="929669"/>
                </a:lnTo>
                <a:lnTo>
                  <a:pt x="2640826" y="973745"/>
                </a:lnTo>
                <a:lnTo>
                  <a:pt x="2652845" y="1018449"/>
                </a:lnTo>
                <a:lnTo>
                  <a:pt x="2663353" y="1063752"/>
                </a:lnTo>
                <a:lnTo>
                  <a:pt x="2672323" y="1109624"/>
                </a:lnTo>
                <a:lnTo>
                  <a:pt x="2679726" y="1156038"/>
                </a:lnTo>
                <a:lnTo>
                  <a:pt x="2685534" y="1202966"/>
                </a:lnTo>
                <a:lnTo>
                  <a:pt x="2689717" y="1250378"/>
                </a:lnTo>
                <a:lnTo>
                  <a:pt x="2692248" y="1298246"/>
                </a:lnTo>
                <a:lnTo>
                  <a:pt x="2693098" y="1346542"/>
                </a:lnTo>
                <a:close/>
              </a:path>
            </a:pathLst>
          </a:custGeom>
          <a:ln w="28575" cmpd="sng">
            <a:solidFill>
              <a:srgbClr val="A3A2A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593" y="427074"/>
            <a:ext cx="558165" cy="132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250" b="1" spc="10" dirty="0">
                <a:solidFill>
                  <a:srgbClr val="67B2E8"/>
                </a:solidFill>
                <a:latin typeface="Calibri"/>
                <a:cs typeface="Calibri"/>
              </a:rPr>
              <a:t>1</a:t>
            </a:r>
            <a:endParaRPr sz="82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1700" y="3476625"/>
            <a:ext cx="3018240" cy="84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13664" algn="ctr">
              <a:lnSpc>
                <a:spcPct val="71400"/>
              </a:lnSpc>
            </a:pPr>
            <a:r>
              <a:rPr sz="3600" spc="-45" dirty="0" smtClean="0">
                <a:solidFill>
                  <a:srgbClr val="E30613"/>
                </a:solidFill>
                <a:latin typeface="Calibri"/>
                <a:cs typeface="Calibri"/>
              </a:rPr>
              <a:t>10</a:t>
            </a:r>
            <a:r>
              <a:rPr lang="ru-RU" sz="3600" spc="-45" dirty="0">
                <a:solidFill>
                  <a:srgbClr val="E30613"/>
                </a:solidFill>
                <a:latin typeface="Calibri"/>
                <a:cs typeface="Calibri"/>
              </a:rPr>
              <a:t> </a:t>
            </a:r>
            <a:r>
              <a:rPr lang="ru-RU" sz="3600" spc="-45" dirty="0" smtClean="0">
                <a:solidFill>
                  <a:srgbClr val="E30613"/>
                </a:solidFill>
                <a:latin typeface="Calibri"/>
                <a:cs typeface="Calibri"/>
              </a:rPr>
              <a:t>фактов об «</a:t>
            </a:r>
            <a:r>
              <a:rPr lang="ru-RU" sz="3600" spc="-45" dirty="0" err="1" smtClean="0">
                <a:solidFill>
                  <a:srgbClr val="E30613"/>
                </a:solidFill>
                <a:latin typeface="Calibri"/>
                <a:cs typeface="Calibri"/>
              </a:rPr>
              <a:t>АКРИХИНе</a:t>
            </a:r>
            <a:r>
              <a:rPr lang="ru-RU" sz="3600" spc="-45" dirty="0" smtClean="0">
                <a:solidFill>
                  <a:srgbClr val="E30613"/>
                </a:solidFill>
                <a:latin typeface="Calibri"/>
                <a:cs typeface="Calibri"/>
              </a:rPr>
              <a:t>»</a:t>
            </a:r>
            <a:endParaRPr sz="3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8503" y="671526"/>
            <a:ext cx="2702636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lang="ru-RU" sz="1600" spc="-25" dirty="0" smtClean="0">
                <a:solidFill>
                  <a:srgbClr val="717073"/>
                </a:solidFill>
                <a:latin typeface="Calibri"/>
                <a:cs typeface="Calibri"/>
              </a:rPr>
              <a:t>«АКРИХИН»</a:t>
            </a:r>
            <a:r>
              <a:rPr lang="ru-RU" sz="1600" spc="5" dirty="0">
                <a:solidFill>
                  <a:srgbClr val="717073"/>
                </a:solidFill>
                <a:latin typeface="Calibri"/>
                <a:cs typeface="Calibri"/>
              </a:rPr>
              <a:t> </a:t>
            </a:r>
            <a:r>
              <a:rPr lang="ru-RU" sz="1600" spc="5" dirty="0" smtClean="0">
                <a:solidFill>
                  <a:srgbClr val="717073"/>
                </a:solidFill>
                <a:latin typeface="Calibri"/>
                <a:cs typeface="Calibri"/>
              </a:rPr>
              <a:t>входит </a:t>
            </a:r>
            <a:endParaRPr lang="en-US" sz="1600" spc="5" dirty="0" smtClean="0">
              <a:solidFill>
                <a:srgbClr val="717073"/>
              </a:solidFill>
              <a:latin typeface="Calibri"/>
              <a:cs typeface="Calibri"/>
            </a:endParaRPr>
          </a:p>
          <a:p>
            <a:pPr marL="12700">
              <a:lnSpc>
                <a:spcPts val="1864"/>
              </a:lnSpc>
            </a:pPr>
            <a:r>
              <a:rPr lang="ru-RU" sz="1600" spc="5" dirty="0" smtClean="0">
                <a:solidFill>
                  <a:srgbClr val="717073"/>
                </a:solidFill>
                <a:latin typeface="Calibri"/>
                <a:cs typeface="Calibri"/>
              </a:rPr>
              <a:t>в</a:t>
            </a:r>
            <a:r>
              <a:rPr lang="en-US" sz="1600" spc="5" dirty="0" smtClean="0">
                <a:solidFill>
                  <a:srgbClr val="717073"/>
                </a:solidFill>
                <a:latin typeface="Calibri"/>
                <a:cs typeface="Calibri"/>
              </a:rPr>
              <a:t> </a:t>
            </a:r>
            <a:r>
              <a:rPr sz="1600" spc="-25" dirty="0" smtClean="0">
                <a:solidFill>
                  <a:srgbClr val="E30613"/>
                </a:solidFill>
                <a:latin typeface="Calibri"/>
                <a:cs typeface="Calibri"/>
              </a:rPr>
              <a:t>TO</a:t>
            </a:r>
            <a:r>
              <a:rPr lang="ru-RU" sz="1600" spc="-25" dirty="0" smtClean="0">
                <a:solidFill>
                  <a:srgbClr val="E30613"/>
                </a:solidFill>
                <a:latin typeface="Calibri"/>
                <a:cs typeface="Calibri"/>
              </a:rPr>
              <a:t>П</a:t>
            </a:r>
            <a:r>
              <a:rPr sz="1600" spc="-25" dirty="0" smtClean="0">
                <a:solidFill>
                  <a:srgbClr val="E30613"/>
                </a:solidFill>
                <a:latin typeface="Calibri"/>
                <a:cs typeface="Calibri"/>
              </a:rPr>
              <a:t>-5 </a:t>
            </a:r>
            <a:r>
              <a:rPr lang="ru-RU"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крупнейших </a:t>
            </a:r>
          </a:p>
          <a:p>
            <a:pPr marL="12700" marR="8890">
              <a:lnSpc>
                <a:spcPts val="1750"/>
              </a:lnSpc>
              <a:spcBef>
                <a:spcPts val="135"/>
              </a:spcBef>
            </a:pPr>
            <a:r>
              <a:rPr lang="ru-RU"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российских </a:t>
            </a:r>
            <a:r>
              <a:rPr lang="ru-RU" sz="1600" spc="-30" dirty="0" err="1" smtClean="0">
                <a:solidFill>
                  <a:srgbClr val="717073"/>
                </a:solidFill>
                <a:latin typeface="Calibri"/>
                <a:cs typeface="Calibri"/>
              </a:rPr>
              <a:t>фармпроизводителей</a:t>
            </a:r>
            <a:r>
              <a:rPr lang="ru-RU"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 по объему продаж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09456" y="640965"/>
            <a:ext cx="2991907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В портфеле «</a:t>
            </a:r>
            <a:r>
              <a:rPr lang="ru-RU" sz="16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АКРИХИНа</a:t>
            </a: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»  </a:t>
            </a:r>
            <a:r>
              <a:rPr 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более </a:t>
            </a:r>
            <a:r>
              <a:rPr lang="ru-RU" sz="1600" b="1" dirty="0" smtClean="0">
                <a:solidFill>
                  <a:srgbClr val="FF0000"/>
                </a:solidFill>
                <a:latin typeface="Calibri"/>
              </a:rPr>
              <a:t>200 </a:t>
            </a:r>
            <a:r>
              <a:rPr 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наименований лекарственных средств</a:t>
            </a: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. </a:t>
            </a:r>
            <a:r>
              <a:rPr 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4</a:t>
            </a:r>
            <a:r>
              <a:rPr 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5% препаратов</a:t>
            </a:r>
            <a:r>
              <a:rPr lang="ru-RU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 в объеме реализации продукции, выпускаемой компанией, </a:t>
            </a:r>
            <a:r>
              <a:rPr lang="ru-RU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входят в Перечень ЖНВЛП</a:t>
            </a:r>
            <a:r>
              <a:rPr lang="ru-RU" sz="160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52930" y="700518"/>
            <a:ext cx="3153804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50"/>
              </a:lnSpc>
            </a:pPr>
            <a:r>
              <a:rPr lang="ru-RU" sz="1600" spc="-25" dirty="0">
                <a:solidFill>
                  <a:prstClr val="white">
                    <a:lumMod val="50000"/>
                  </a:prstClr>
                </a:solidFill>
                <a:latin typeface="Calibri"/>
                <a:cs typeface="Calibri"/>
              </a:rPr>
              <a:t>В период с 2004 по 2016 </a:t>
            </a:r>
            <a:r>
              <a:rPr lang="ru-RU" sz="1600" spc="-25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Calibri"/>
              </a:rPr>
              <a:t>гг. </a:t>
            </a:r>
            <a:r>
              <a:rPr lang="ru-RU" sz="1600" spc="-25" dirty="0">
                <a:solidFill>
                  <a:srgbClr val="FF0000"/>
                </a:solidFill>
                <a:latin typeface="Calibri"/>
                <a:cs typeface="Calibri"/>
              </a:rPr>
              <a:t>Центр научных исследований и разработок </a:t>
            </a:r>
            <a:r>
              <a:rPr lang="ru-RU" sz="1600" spc="-25" dirty="0">
                <a:solidFill>
                  <a:prstClr val="white">
                    <a:lumMod val="50000"/>
                  </a:prstClr>
                </a:solidFill>
                <a:latin typeface="Calibri"/>
                <a:cs typeface="Calibri"/>
              </a:rPr>
              <a:t>передал в производство 50 новых лекарственных </a:t>
            </a:r>
            <a:r>
              <a:rPr lang="ru-RU" sz="1600" spc="-25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Calibri"/>
              </a:rPr>
              <a:t>препаратов</a:t>
            </a:r>
            <a:endParaRPr lang="ru-RU" sz="1600" dirty="0">
              <a:solidFill>
                <a:prstClr val="white">
                  <a:lumMod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13507" y="4946663"/>
            <a:ext cx="2340708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50"/>
              </a:lnSpc>
            </a:pPr>
            <a:r>
              <a:rPr lang="ru-RU"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В 2011-2016 гг. «АКРИХИН» </a:t>
            </a:r>
          </a:p>
          <a:p>
            <a:pPr marL="12700" marR="5080">
              <a:lnSpc>
                <a:spcPts val="1750"/>
              </a:lnSpc>
            </a:pPr>
            <a:r>
              <a:rPr lang="ru-RU"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реализовал </a:t>
            </a:r>
            <a:r>
              <a:rPr lang="ru-RU" sz="1600" spc="-30" dirty="0" smtClean="0">
                <a:solidFill>
                  <a:srgbClr val="FF0000"/>
                </a:solidFill>
                <a:latin typeface="Calibri"/>
                <a:cs typeface="Calibri"/>
              </a:rPr>
              <a:t>программу </a:t>
            </a:r>
            <a:r>
              <a:rPr lang="ru-RU"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по модернизации и развитию производственного комплекса с общим объемом инвестиций </a:t>
            </a:r>
            <a:endParaRPr lang="en-US" sz="1600" spc="-30" dirty="0" smtClean="0">
              <a:solidFill>
                <a:srgbClr val="717073"/>
              </a:solidFill>
              <a:latin typeface="Calibri"/>
              <a:cs typeface="Calibri"/>
            </a:endParaRPr>
          </a:p>
          <a:p>
            <a:pPr marL="12700" marR="5080">
              <a:lnSpc>
                <a:spcPts val="1750"/>
              </a:lnSpc>
            </a:pPr>
            <a:r>
              <a:rPr lang="en-US" sz="1600" spc="-30" dirty="0" smtClean="0">
                <a:solidFill>
                  <a:srgbClr val="FF0000"/>
                </a:solidFill>
                <a:latin typeface="Calibri"/>
                <a:cs typeface="Calibri"/>
              </a:rPr>
              <a:t>2,6 </a:t>
            </a:r>
            <a:r>
              <a:rPr lang="ru-RU" sz="1600" spc="-30" dirty="0" smtClean="0">
                <a:solidFill>
                  <a:srgbClr val="FF0000"/>
                </a:solidFill>
                <a:latin typeface="Calibri"/>
                <a:cs typeface="Calibri"/>
              </a:rPr>
              <a:t>млрд. руб</a:t>
            </a:r>
            <a:r>
              <a:rPr lang="ru-RU"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.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3939" y="3351551"/>
            <a:ext cx="207708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87045" indent="-635">
              <a:lnSpc>
                <a:spcPts val="1750"/>
              </a:lnSpc>
            </a:pPr>
            <a:r>
              <a:rPr lang="ru-RU" sz="1600" spc="-15" dirty="0" smtClean="0">
                <a:solidFill>
                  <a:srgbClr val="717073"/>
                </a:solidFill>
                <a:cs typeface="Calibri"/>
              </a:rPr>
              <a:t>Компания </a:t>
            </a:r>
            <a:r>
              <a:rPr lang="ru-RU" sz="1600" spc="-15" dirty="0">
                <a:solidFill>
                  <a:srgbClr val="717073"/>
                </a:solidFill>
                <a:cs typeface="Calibri"/>
              </a:rPr>
              <a:t>ежегодно </a:t>
            </a:r>
            <a:r>
              <a:rPr lang="ru-RU" sz="1600" spc="-15" dirty="0" smtClean="0">
                <a:solidFill>
                  <a:srgbClr val="717073"/>
                </a:solidFill>
                <a:cs typeface="Calibri"/>
              </a:rPr>
              <a:t>выводит </a:t>
            </a:r>
            <a:r>
              <a:rPr lang="ru-RU" sz="1600" spc="-15" dirty="0" smtClean="0">
                <a:solidFill>
                  <a:srgbClr val="717073"/>
                </a:solidFill>
                <a:latin typeface="Calibri"/>
                <a:cs typeface="Calibri"/>
              </a:rPr>
              <a:t>на рынок </a:t>
            </a:r>
            <a:r>
              <a:rPr lang="ru-RU" sz="1600" spc="-15" dirty="0" smtClean="0">
                <a:solidFill>
                  <a:srgbClr val="FF0000"/>
                </a:solidFill>
                <a:latin typeface="Calibri"/>
                <a:cs typeface="Calibri"/>
              </a:rPr>
              <a:t>10 и более </a:t>
            </a:r>
            <a:r>
              <a:rPr lang="ru-RU" sz="1600" spc="-15" dirty="0" smtClean="0">
                <a:solidFill>
                  <a:srgbClr val="717073"/>
                </a:solidFill>
                <a:latin typeface="Calibri"/>
                <a:cs typeface="Calibri"/>
              </a:rPr>
              <a:t>новых лекарственных препаратов 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80653" y="3484862"/>
            <a:ext cx="2217127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50"/>
              </a:lnSpc>
            </a:pPr>
            <a:r>
              <a:rPr lang="ru-RU"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«АКРИХИН» успешно прошел  более</a:t>
            </a:r>
            <a:endParaRPr lang="en-US" sz="1600" spc="-30" dirty="0" smtClean="0">
              <a:solidFill>
                <a:srgbClr val="717073"/>
              </a:solidFill>
              <a:latin typeface="Calibri"/>
              <a:cs typeface="Calibri"/>
            </a:endParaRPr>
          </a:p>
          <a:p>
            <a:pPr marL="12700" marR="5080">
              <a:lnSpc>
                <a:spcPts val="1750"/>
              </a:lnSpc>
            </a:pPr>
            <a:r>
              <a:rPr lang="ru-RU"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 </a:t>
            </a:r>
            <a:r>
              <a:rPr lang="ru-RU" sz="1600" spc="-30" dirty="0" smtClean="0">
                <a:solidFill>
                  <a:srgbClr val="FF0000"/>
                </a:solidFill>
                <a:latin typeface="Calibri"/>
                <a:cs typeface="Calibri"/>
              </a:rPr>
              <a:t>30 международных и </a:t>
            </a:r>
            <a:r>
              <a:rPr lang="ru-RU" sz="1600" spc="-30" dirty="0">
                <a:solidFill>
                  <a:srgbClr val="FF0000"/>
                </a:solidFill>
                <a:latin typeface="Calibri"/>
                <a:cs typeface="Calibri"/>
              </a:rPr>
              <a:t>российских </a:t>
            </a:r>
            <a:r>
              <a:rPr lang="ru-RU" sz="1600" spc="-30" dirty="0" smtClean="0">
                <a:solidFill>
                  <a:srgbClr val="FF0000"/>
                </a:solidFill>
                <a:latin typeface="Calibri"/>
                <a:cs typeface="Calibri"/>
              </a:rPr>
              <a:t>аудитов </a:t>
            </a:r>
            <a:r>
              <a:rPr lang="ru-RU"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качества</a:t>
            </a:r>
            <a:r>
              <a:rPr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.</a:t>
            </a:r>
            <a:r>
              <a:rPr lang="ru-RU"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 </a:t>
            </a:r>
            <a:endParaRPr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24957" y="5476778"/>
            <a:ext cx="664845" cy="158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900" b="1" spc="10" dirty="0">
                <a:solidFill>
                  <a:srgbClr val="E30613"/>
                </a:solidFill>
                <a:latin typeface="Calibri"/>
                <a:cs typeface="Calibri"/>
              </a:rPr>
              <a:t>8</a:t>
            </a:r>
            <a:endParaRPr sz="99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3939" y="4571764"/>
            <a:ext cx="960119" cy="2315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500" b="1" spc="5" dirty="0">
                <a:solidFill>
                  <a:srgbClr val="0071CE"/>
                </a:solidFill>
                <a:latin typeface="Calibri"/>
                <a:cs typeface="Calibri"/>
              </a:rPr>
              <a:t>9</a:t>
            </a:r>
            <a:endParaRPr sz="145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3134" y="2218104"/>
            <a:ext cx="196894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50"/>
              </a:lnSpc>
            </a:pPr>
            <a:r>
              <a:rPr lang="ru-RU" sz="1600" spc="-25" dirty="0" smtClean="0">
                <a:solidFill>
                  <a:srgbClr val="717073"/>
                </a:solidFill>
                <a:latin typeface="Calibri"/>
                <a:cs typeface="Calibri"/>
              </a:rPr>
              <a:t>Продукция «</a:t>
            </a:r>
            <a:r>
              <a:rPr lang="ru-RU" sz="1600" spc="-25" dirty="0" err="1" smtClean="0">
                <a:solidFill>
                  <a:srgbClr val="717073"/>
                </a:solidFill>
                <a:latin typeface="Calibri"/>
                <a:cs typeface="Calibri"/>
              </a:rPr>
              <a:t>АКРИХИНа</a:t>
            </a:r>
            <a:r>
              <a:rPr lang="ru-RU" sz="1600" spc="-25" dirty="0" smtClean="0">
                <a:solidFill>
                  <a:srgbClr val="717073"/>
                </a:solidFill>
                <a:latin typeface="Calibri"/>
                <a:cs typeface="Calibri"/>
              </a:rPr>
              <a:t>» экспортируется </a:t>
            </a:r>
            <a:endParaRPr lang="en-US" sz="1600" spc="-25" dirty="0" smtClean="0">
              <a:solidFill>
                <a:srgbClr val="717073"/>
              </a:solidFill>
              <a:latin typeface="Calibri"/>
              <a:cs typeface="Calibri"/>
            </a:endParaRPr>
          </a:p>
          <a:p>
            <a:pPr marL="12700" marR="5080">
              <a:lnSpc>
                <a:spcPts val="1750"/>
              </a:lnSpc>
            </a:pPr>
            <a:r>
              <a:rPr lang="ru-RU" sz="1600" spc="-25" dirty="0" smtClean="0">
                <a:solidFill>
                  <a:srgbClr val="717073"/>
                </a:solidFill>
                <a:latin typeface="Calibri"/>
                <a:cs typeface="Calibri"/>
              </a:rPr>
              <a:t>в </a:t>
            </a:r>
            <a:r>
              <a:rPr sz="1600" dirty="0" smtClean="0">
                <a:solidFill>
                  <a:srgbClr val="E30613"/>
                </a:solidFill>
                <a:latin typeface="Calibri"/>
                <a:cs typeface="Calibri"/>
              </a:rPr>
              <a:t>8</a:t>
            </a:r>
            <a:r>
              <a:rPr sz="1600" spc="-130" dirty="0" smtClean="0">
                <a:solidFill>
                  <a:srgbClr val="E30613"/>
                </a:solidFill>
                <a:latin typeface="Calibri"/>
                <a:cs typeface="Calibri"/>
              </a:rPr>
              <a:t> </a:t>
            </a:r>
            <a:r>
              <a:rPr lang="ru-RU" sz="1600" spc="-30" dirty="0" smtClean="0">
                <a:solidFill>
                  <a:srgbClr val="E30613"/>
                </a:solidFill>
                <a:latin typeface="Calibri"/>
                <a:cs typeface="Calibri"/>
              </a:rPr>
              <a:t>зарубежных стран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48000" y="303784"/>
            <a:ext cx="917575" cy="221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850" dirty="0">
                <a:solidFill>
                  <a:srgbClr val="46B9B0"/>
                </a:solidFill>
                <a:latin typeface="Calibri"/>
                <a:cs typeface="Calibri"/>
              </a:rPr>
              <a:t>2</a:t>
            </a:r>
            <a:endParaRPr sz="138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55558" y="530874"/>
            <a:ext cx="530860" cy="1259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850" dirty="0">
                <a:solidFill>
                  <a:srgbClr val="7CB990"/>
                </a:solidFill>
                <a:latin typeface="Calibri"/>
                <a:cs typeface="Calibri"/>
              </a:rPr>
              <a:t>3</a:t>
            </a:r>
            <a:endParaRPr sz="78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48869" y="1976619"/>
            <a:ext cx="654050" cy="156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750" spc="5" dirty="0">
                <a:solidFill>
                  <a:srgbClr val="1F4096"/>
                </a:solidFill>
                <a:latin typeface="Calibri"/>
                <a:cs typeface="Calibri"/>
              </a:rPr>
              <a:t>4</a:t>
            </a:r>
            <a:endParaRPr sz="97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89700" y="4356100"/>
            <a:ext cx="1588770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000" spc="-1705" dirty="0">
                <a:solidFill>
                  <a:srgbClr val="E30613"/>
                </a:solidFill>
                <a:latin typeface="Calibri"/>
                <a:cs typeface="Calibri"/>
              </a:rPr>
              <a:t>10</a:t>
            </a:r>
            <a:endParaRPr sz="13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06368" y="1991754"/>
            <a:ext cx="2741789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50"/>
              </a:lnSpc>
            </a:pPr>
            <a:r>
              <a:rPr lang="ru-RU"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В 2015 г. «АКРИХИН» получил заключение </a:t>
            </a:r>
            <a:r>
              <a:rPr lang="ru-RU" sz="1600" spc="-30" dirty="0" err="1" smtClean="0">
                <a:solidFill>
                  <a:srgbClr val="717073"/>
                </a:solidFill>
                <a:latin typeface="Calibri"/>
                <a:cs typeface="Calibri"/>
              </a:rPr>
              <a:t>Минпромторга</a:t>
            </a:r>
            <a:r>
              <a:rPr lang="ru-RU"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 РФ о соответствии требованиям надлежащей производственной практики (</a:t>
            </a:r>
            <a:r>
              <a:rPr lang="en-US" sz="1600" spc="-30" dirty="0" smtClean="0">
                <a:solidFill>
                  <a:srgbClr val="FF0000"/>
                </a:solidFill>
                <a:latin typeface="Calibri"/>
                <a:cs typeface="Calibri"/>
              </a:rPr>
              <a:t>GMP</a:t>
            </a:r>
            <a:r>
              <a:rPr lang="ru-RU" sz="1600" spc="-3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06077" y="151902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7017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 flipH="1">
            <a:off x="677038" y="710525"/>
            <a:ext cx="45719" cy="108970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739876"/>
                </a:moveTo>
                <a:lnTo>
                  <a:pt x="0" y="0"/>
                </a:lnTo>
              </a:path>
            </a:pathLst>
          </a:custGeom>
          <a:ln w="9525">
            <a:solidFill>
              <a:srgbClr val="717073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96677" y="300492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7017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60900" y="2257426"/>
            <a:ext cx="162004" cy="842230"/>
          </a:xfrm>
          <a:custGeom>
            <a:avLst/>
            <a:gdLst/>
            <a:ahLst/>
            <a:cxnLst/>
            <a:rect l="l" t="t" r="r" b="b"/>
            <a:pathLst>
              <a:path h="740410">
                <a:moveTo>
                  <a:pt x="0" y="739863"/>
                </a:moveTo>
                <a:lnTo>
                  <a:pt x="0" y="0"/>
                </a:lnTo>
              </a:path>
            </a:pathLst>
          </a:custGeom>
          <a:ln w="9525">
            <a:solidFill>
              <a:srgbClr val="717073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 flipH="1">
            <a:off x="3373039" y="700517"/>
            <a:ext cx="439944" cy="1633107"/>
          </a:xfrm>
          <a:custGeom>
            <a:avLst/>
            <a:gdLst/>
            <a:ahLst/>
            <a:cxnLst/>
            <a:rect l="l" t="t" r="r" b="b"/>
            <a:pathLst>
              <a:path h="1057910">
                <a:moveTo>
                  <a:pt x="0" y="1057389"/>
                </a:moveTo>
                <a:lnTo>
                  <a:pt x="0" y="0"/>
                </a:lnTo>
              </a:path>
            </a:pathLst>
          </a:custGeom>
          <a:ln w="9525">
            <a:solidFill>
              <a:srgbClr val="717073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003521" y="129454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7221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301788" y="761286"/>
            <a:ext cx="45719" cy="810339"/>
          </a:xfrm>
          <a:custGeom>
            <a:avLst/>
            <a:gdLst/>
            <a:ahLst/>
            <a:cxnLst/>
            <a:rect l="l" t="t" r="r" b="b"/>
            <a:pathLst>
              <a:path h="759460">
                <a:moveTo>
                  <a:pt x="0" y="759244"/>
                </a:moveTo>
                <a:lnTo>
                  <a:pt x="0" y="0"/>
                </a:lnTo>
              </a:path>
            </a:pathLst>
          </a:custGeom>
          <a:ln w="9525">
            <a:solidFill>
              <a:srgbClr val="717073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531342" y="2012590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20396"/>
                </a:moveTo>
                <a:lnTo>
                  <a:pt x="0" y="0"/>
                </a:lnTo>
              </a:path>
            </a:pathLst>
          </a:custGeom>
          <a:ln w="9525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404100" y="2070321"/>
            <a:ext cx="0" cy="1029335"/>
          </a:xfrm>
          <a:custGeom>
            <a:avLst/>
            <a:gdLst/>
            <a:ahLst/>
            <a:cxnLst/>
            <a:rect l="l" t="t" r="r" b="b"/>
            <a:pathLst>
              <a:path h="1029335">
                <a:moveTo>
                  <a:pt x="0" y="1028966"/>
                </a:moveTo>
                <a:lnTo>
                  <a:pt x="0" y="0"/>
                </a:lnTo>
              </a:path>
            </a:pathLst>
          </a:custGeom>
          <a:ln w="9525">
            <a:solidFill>
              <a:srgbClr val="717073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013699" y="3566287"/>
            <a:ext cx="45719" cy="1072738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632"/>
                </a:moveTo>
                <a:lnTo>
                  <a:pt x="0" y="0"/>
                </a:lnTo>
              </a:path>
            </a:pathLst>
          </a:custGeom>
          <a:ln w="9525">
            <a:solidFill>
              <a:srgbClr val="717073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196380" y="241300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8364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585838" y="549438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6471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324295" y="4900716"/>
            <a:ext cx="50481" cy="1125004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1228559"/>
                </a:moveTo>
                <a:lnTo>
                  <a:pt x="0" y="0"/>
                </a:lnTo>
              </a:path>
            </a:pathLst>
          </a:custGeom>
          <a:ln w="9525">
            <a:solidFill>
              <a:srgbClr val="717073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784297" y="569854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4541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 flipH="1">
            <a:off x="4445950" y="5692737"/>
            <a:ext cx="97973" cy="1491097"/>
          </a:xfrm>
          <a:custGeom>
            <a:avLst/>
            <a:gdLst/>
            <a:ahLst/>
            <a:cxnLst/>
            <a:rect l="l" t="t" r="r" b="b"/>
            <a:pathLst>
              <a:path h="764539">
                <a:moveTo>
                  <a:pt x="0" y="764184"/>
                </a:moveTo>
                <a:lnTo>
                  <a:pt x="0" y="0"/>
                </a:lnTo>
              </a:path>
            </a:pathLst>
          </a:custGeom>
          <a:ln w="9525">
            <a:solidFill>
              <a:srgbClr val="717073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 flipV="1">
            <a:off x="1589545" y="5000623"/>
            <a:ext cx="62287" cy="1493285"/>
          </a:xfrm>
          <a:custGeom>
            <a:avLst/>
            <a:gdLst/>
            <a:ahLst/>
            <a:cxnLst/>
            <a:rect l="l" t="t" r="r" b="b"/>
            <a:pathLst>
              <a:path h="546734">
                <a:moveTo>
                  <a:pt x="0" y="546658"/>
                </a:moveTo>
                <a:lnTo>
                  <a:pt x="0" y="0"/>
                </a:lnTo>
              </a:path>
            </a:pathLst>
          </a:custGeom>
          <a:ln w="9525">
            <a:solidFill>
              <a:srgbClr val="717073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769232" y="599988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407">
            <a:solidFill>
              <a:srgbClr val="71707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22903" y="3429250"/>
            <a:ext cx="45719" cy="1307296"/>
          </a:xfrm>
          <a:custGeom>
            <a:avLst/>
            <a:gdLst/>
            <a:ahLst/>
            <a:cxnLst/>
            <a:rect l="l" t="t" r="r" b="b"/>
            <a:pathLst>
              <a:path h="1631950">
                <a:moveTo>
                  <a:pt x="0" y="1631492"/>
                </a:moveTo>
                <a:lnTo>
                  <a:pt x="0" y="0"/>
                </a:lnTo>
              </a:path>
            </a:pathLst>
          </a:custGeom>
          <a:ln w="9525">
            <a:solidFill>
              <a:srgbClr val="717073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2" name="Picture 4" descr="Y:\Akrihin\040_Preza_Akrihin_corporate\03_DESIGN\Akrikhin_prez_All_07.ai\materials\Untitled-2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400" y="6100110"/>
            <a:ext cx="3096000" cy="14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24" y="6678957"/>
            <a:ext cx="2189257" cy="6255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43924" y="5578465"/>
            <a:ext cx="223197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750"/>
              </a:lnSpc>
            </a:pPr>
            <a:r>
              <a:rPr lang="ru-RU" sz="1600" spc="-30" dirty="0">
                <a:solidFill>
                  <a:srgbClr val="717073"/>
                </a:solidFill>
                <a:latin typeface="Calibri"/>
                <a:cs typeface="Calibri"/>
              </a:rPr>
              <a:t>«АКРИХИН» </a:t>
            </a:r>
            <a:r>
              <a:rPr lang="en-US"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c</a:t>
            </a:r>
            <a:r>
              <a:rPr lang="ru-RU" sz="1600" spc="-30" dirty="0" err="1" smtClean="0">
                <a:solidFill>
                  <a:srgbClr val="717073"/>
                </a:solidFill>
                <a:latin typeface="Calibri"/>
                <a:cs typeface="Calibri"/>
              </a:rPr>
              <a:t>отрудничает</a:t>
            </a:r>
            <a:r>
              <a:rPr lang="ru-RU"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 с международными компаниями по контрактному производству</a:t>
            </a:r>
            <a:r>
              <a:rPr lang="en-US" sz="1600" spc="-30" dirty="0" smtClean="0">
                <a:solidFill>
                  <a:srgbClr val="717073"/>
                </a:solidFill>
                <a:latin typeface="Calibri"/>
                <a:cs typeface="Calibri"/>
              </a:rPr>
              <a:t>: </a:t>
            </a:r>
            <a:r>
              <a:rPr lang="ru-RU" sz="1600" spc="-30" dirty="0" smtClean="0">
                <a:solidFill>
                  <a:srgbClr val="FF0000"/>
                </a:solidFill>
                <a:latin typeface="Calibri"/>
                <a:cs typeface="Calibri"/>
              </a:rPr>
              <a:t>MSD</a:t>
            </a:r>
            <a:r>
              <a:rPr lang="ru-RU" sz="1600" spc="-30" dirty="0">
                <a:solidFill>
                  <a:srgbClr val="FF0000"/>
                </a:solidFill>
                <a:latin typeface="Calibri"/>
                <a:cs typeface="Calibri"/>
              </a:rPr>
              <a:t>, BMS, </a:t>
            </a:r>
            <a:r>
              <a:rPr lang="ru-RU" sz="1600" spc="-30" dirty="0" err="1">
                <a:solidFill>
                  <a:srgbClr val="FF0000"/>
                </a:solidFill>
                <a:latin typeface="Calibri"/>
                <a:cs typeface="Calibri"/>
              </a:rPr>
              <a:t>Johnson&amp;Johnsons</a:t>
            </a:r>
            <a:endParaRPr lang="ru-RU"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bject 5"/>
          <p:cNvSpPr/>
          <p:nvPr/>
        </p:nvSpPr>
        <p:spPr>
          <a:xfrm>
            <a:off x="4339018" y="2619692"/>
            <a:ext cx="5966460" cy="4940300"/>
          </a:xfrm>
          <a:custGeom>
            <a:avLst/>
            <a:gdLst/>
            <a:ahLst/>
            <a:cxnLst/>
            <a:rect l="l" t="t" r="r" b="b"/>
            <a:pathLst>
              <a:path w="5966459" h="4940300">
                <a:moveTo>
                  <a:pt x="3575481" y="50800"/>
                </a:moveTo>
                <a:lnTo>
                  <a:pt x="2403345" y="50800"/>
                </a:lnTo>
                <a:lnTo>
                  <a:pt x="2271777" y="88900"/>
                </a:lnTo>
                <a:lnTo>
                  <a:pt x="2228247" y="88900"/>
                </a:lnTo>
                <a:lnTo>
                  <a:pt x="2055961" y="139700"/>
                </a:lnTo>
                <a:lnTo>
                  <a:pt x="2013388" y="165100"/>
                </a:lnTo>
                <a:lnTo>
                  <a:pt x="1886988" y="203200"/>
                </a:lnTo>
                <a:lnTo>
                  <a:pt x="1845321" y="228600"/>
                </a:lnTo>
                <a:lnTo>
                  <a:pt x="1762732" y="254000"/>
                </a:lnTo>
                <a:lnTo>
                  <a:pt x="1721827" y="279400"/>
                </a:lnTo>
                <a:lnTo>
                  <a:pt x="1681191" y="292100"/>
                </a:lnTo>
                <a:lnTo>
                  <a:pt x="1600759" y="342900"/>
                </a:lnTo>
                <a:lnTo>
                  <a:pt x="1560978" y="355600"/>
                </a:lnTo>
                <a:lnTo>
                  <a:pt x="1482328" y="406400"/>
                </a:lnTo>
                <a:lnTo>
                  <a:pt x="1443473" y="419100"/>
                </a:lnTo>
                <a:lnTo>
                  <a:pt x="1366744" y="469900"/>
                </a:lnTo>
                <a:lnTo>
                  <a:pt x="1254220" y="546100"/>
                </a:lnTo>
                <a:lnTo>
                  <a:pt x="1181007" y="596900"/>
                </a:lnTo>
                <a:lnTo>
                  <a:pt x="1144966" y="635000"/>
                </a:lnTo>
                <a:lnTo>
                  <a:pt x="1109311" y="660400"/>
                </a:lnTo>
                <a:lnTo>
                  <a:pt x="1039192" y="711200"/>
                </a:lnTo>
                <a:lnTo>
                  <a:pt x="1004744" y="749300"/>
                </a:lnTo>
                <a:lnTo>
                  <a:pt x="970715" y="774700"/>
                </a:lnTo>
                <a:lnTo>
                  <a:pt x="937111" y="812800"/>
                </a:lnTo>
                <a:lnTo>
                  <a:pt x="903940" y="838200"/>
                </a:lnTo>
                <a:lnTo>
                  <a:pt x="871212" y="876300"/>
                </a:lnTo>
                <a:lnTo>
                  <a:pt x="838932" y="901700"/>
                </a:lnTo>
                <a:lnTo>
                  <a:pt x="807110" y="939800"/>
                </a:lnTo>
                <a:lnTo>
                  <a:pt x="775752" y="977900"/>
                </a:lnTo>
                <a:lnTo>
                  <a:pt x="744867" y="1003300"/>
                </a:lnTo>
                <a:lnTo>
                  <a:pt x="714463" y="1041400"/>
                </a:lnTo>
                <a:lnTo>
                  <a:pt x="684548" y="1079500"/>
                </a:lnTo>
                <a:lnTo>
                  <a:pt x="655128" y="1117600"/>
                </a:lnTo>
                <a:lnTo>
                  <a:pt x="626212" y="1155700"/>
                </a:lnTo>
                <a:lnTo>
                  <a:pt x="597809" y="1193800"/>
                </a:lnTo>
                <a:lnTo>
                  <a:pt x="569924" y="1231900"/>
                </a:lnTo>
                <a:lnTo>
                  <a:pt x="542568" y="1270000"/>
                </a:lnTo>
                <a:lnTo>
                  <a:pt x="515746" y="1308100"/>
                </a:lnTo>
                <a:lnTo>
                  <a:pt x="489468" y="1346200"/>
                </a:lnTo>
                <a:lnTo>
                  <a:pt x="463740" y="1384300"/>
                </a:lnTo>
                <a:lnTo>
                  <a:pt x="438572" y="1422400"/>
                </a:lnTo>
                <a:lnTo>
                  <a:pt x="413969" y="1460500"/>
                </a:lnTo>
                <a:lnTo>
                  <a:pt x="389941" y="1511300"/>
                </a:lnTo>
                <a:lnTo>
                  <a:pt x="366496" y="1549400"/>
                </a:lnTo>
                <a:lnTo>
                  <a:pt x="343640" y="1587500"/>
                </a:lnTo>
                <a:lnTo>
                  <a:pt x="321464" y="1638300"/>
                </a:lnTo>
                <a:lnTo>
                  <a:pt x="300051" y="1676400"/>
                </a:lnTo>
                <a:lnTo>
                  <a:pt x="279399" y="1727200"/>
                </a:lnTo>
                <a:lnTo>
                  <a:pt x="259505" y="1765300"/>
                </a:lnTo>
                <a:lnTo>
                  <a:pt x="240366" y="1803400"/>
                </a:lnTo>
                <a:lnTo>
                  <a:pt x="221980" y="1854200"/>
                </a:lnTo>
                <a:lnTo>
                  <a:pt x="204345" y="1892300"/>
                </a:lnTo>
                <a:lnTo>
                  <a:pt x="187458" y="1943100"/>
                </a:lnTo>
                <a:lnTo>
                  <a:pt x="171317" y="1981200"/>
                </a:lnTo>
                <a:lnTo>
                  <a:pt x="155919" y="2032000"/>
                </a:lnTo>
                <a:lnTo>
                  <a:pt x="141263" y="2070100"/>
                </a:lnTo>
                <a:lnTo>
                  <a:pt x="127345" y="2120900"/>
                </a:lnTo>
                <a:lnTo>
                  <a:pt x="114163" y="2159000"/>
                </a:lnTo>
                <a:lnTo>
                  <a:pt x="101714" y="2209800"/>
                </a:lnTo>
                <a:lnTo>
                  <a:pt x="89997" y="2247900"/>
                </a:lnTo>
                <a:lnTo>
                  <a:pt x="79009" y="2298700"/>
                </a:lnTo>
                <a:lnTo>
                  <a:pt x="68747" y="2336800"/>
                </a:lnTo>
                <a:lnTo>
                  <a:pt x="59210" y="2387600"/>
                </a:lnTo>
                <a:lnTo>
                  <a:pt x="50393" y="2438400"/>
                </a:lnTo>
                <a:lnTo>
                  <a:pt x="42296" y="2476500"/>
                </a:lnTo>
                <a:lnTo>
                  <a:pt x="34916" y="2527300"/>
                </a:lnTo>
                <a:lnTo>
                  <a:pt x="28250" y="2565400"/>
                </a:lnTo>
                <a:lnTo>
                  <a:pt x="22296" y="2616200"/>
                </a:lnTo>
                <a:lnTo>
                  <a:pt x="17051" y="2654300"/>
                </a:lnTo>
                <a:lnTo>
                  <a:pt x="12514" y="2705100"/>
                </a:lnTo>
                <a:lnTo>
                  <a:pt x="8681" y="2755900"/>
                </a:lnTo>
                <a:lnTo>
                  <a:pt x="5550" y="2794000"/>
                </a:lnTo>
                <a:lnTo>
                  <a:pt x="3118" y="2844800"/>
                </a:lnTo>
                <a:lnTo>
                  <a:pt x="1385" y="2882900"/>
                </a:lnTo>
                <a:lnTo>
                  <a:pt x="346" y="2933700"/>
                </a:lnTo>
                <a:lnTo>
                  <a:pt x="0" y="2971800"/>
                </a:lnTo>
                <a:lnTo>
                  <a:pt x="342" y="3022600"/>
                </a:lnTo>
                <a:lnTo>
                  <a:pt x="1374" y="3073400"/>
                </a:lnTo>
                <a:lnTo>
                  <a:pt x="3090" y="3111500"/>
                </a:lnTo>
                <a:lnTo>
                  <a:pt x="5489" y="3162300"/>
                </a:lnTo>
                <a:lnTo>
                  <a:pt x="8568" y="3200400"/>
                </a:lnTo>
                <a:lnTo>
                  <a:pt x="12326" y="3251200"/>
                </a:lnTo>
                <a:lnTo>
                  <a:pt x="16758" y="3289300"/>
                </a:lnTo>
                <a:lnTo>
                  <a:pt x="21864" y="3340100"/>
                </a:lnTo>
                <a:lnTo>
                  <a:pt x="27641" y="3378200"/>
                </a:lnTo>
                <a:lnTo>
                  <a:pt x="34085" y="3429000"/>
                </a:lnTo>
                <a:lnTo>
                  <a:pt x="41196" y="3467100"/>
                </a:lnTo>
                <a:lnTo>
                  <a:pt x="48969" y="3517900"/>
                </a:lnTo>
                <a:lnTo>
                  <a:pt x="57404" y="3556000"/>
                </a:lnTo>
                <a:lnTo>
                  <a:pt x="66497" y="3606800"/>
                </a:lnTo>
                <a:lnTo>
                  <a:pt x="76246" y="3644900"/>
                </a:lnTo>
                <a:lnTo>
                  <a:pt x="86649" y="3695700"/>
                </a:lnTo>
                <a:lnTo>
                  <a:pt x="97703" y="3733800"/>
                </a:lnTo>
                <a:lnTo>
                  <a:pt x="109406" y="3784600"/>
                </a:lnTo>
                <a:lnTo>
                  <a:pt x="121755" y="3822700"/>
                </a:lnTo>
                <a:lnTo>
                  <a:pt x="134749" y="3860800"/>
                </a:lnTo>
                <a:lnTo>
                  <a:pt x="148383" y="3911600"/>
                </a:lnTo>
                <a:lnTo>
                  <a:pt x="162657" y="3949700"/>
                </a:lnTo>
                <a:lnTo>
                  <a:pt x="177568" y="3987800"/>
                </a:lnTo>
                <a:lnTo>
                  <a:pt x="193112" y="4038600"/>
                </a:lnTo>
                <a:lnTo>
                  <a:pt x="209289" y="4076700"/>
                </a:lnTo>
                <a:lnTo>
                  <a:pt x="226095" y="4114800"/>
                </a:lnTo>
                <a:lnTo>
                  <a:pt x="243528" y="4165600"/>
                </a:lnTo>
                <a:lnTo>
                  <a:pt x="261585" y="4203700"/>
                </a:lnTo>
                <a:lnTo>
                  <a:pt x="280265" y="4241800"/>
                </a:lnTo>
                <a:lnTo>
                  <a:pt x="299564" y="4279900"/>
                </a:lnTo>
                <a:lnTo>
                  <a:pt x="319480" y="4318000"/>
                </a:lnTo>
                <a:lnTo>
                  <a:pt x="340011" y="4368800"/>
                </a:lnTo>
                <a:lnTo>
                  <a:pt x="361155" y="4406900"/>
                </a:lnTo>
                <a:lnTo>
                  <a:pt x="382909" y="4445000"/>
                </a:lnTo>
                <a:lnTo>
                  <a:pt x="405270" y="4483100"/>
                </a:lnTo>
                <a:lnTo>
                  <a:pt x="428236" y="4521200"/>
                </a:lnTo>
                <a:lnTo>
                  <a:pt x="451805" y="4559300"/>
                </a:lnTo>
                <a:lnTo>
                  <a:pt x="475975" y="4597400"/>
                </a:lnTo>
                <a:lnTo>
                  <a:pt x="500742" y="4635500"/>
                </a:lnTo>
                <a:lnTo>
                  <a:pt x="526104" y="4673600"/>
                </a:lnTo>
                <a:lnTo>
                  <a:pt x="552060" y="4711700"/>
                </a:lnTo>
                <a:lnTo>
                  <a:pt x="578606" y="4749800"/>
                </a:lnTo>
                <a:lnTo>
                  <a:pt x="605740" y="4787900"/>
                </a:lnTo>
                <a:lnTo>
                  <a:pt x="633460" y="4813300"/>
                </a:lnTo>
                <a:lnTo>
                  <a:pt x="661764" y="4851400"/>
                </a:lnTo>
                <a:lnTo>
                  <a:pt x="690648" y="4889500"/>
                </a:lnTo>
                <a:lnTo>
                  <a:pt x="720110" y="4927600"/>
                </a:lnTo>
                <a:lnTo>
                  <a:pt x="739558" y="4940300"/>
                </a:lnTo>
                <a:lnTo>
                  <a:pt x="5226735" y="4940300"/>
                </a:lnTo>
                <a:lnTo>
                  <a:pt x="5251940" y="4914900"/>
                </a:lnTo>
                <a:lnTo>
                  <a:pt x="5281856" y="4876800"/>
                </a:lnTo>
                <a:lnTo>
                  <a:pt x="5311276" y="4851400"/>
                </a:lnTo>
                <a:lnTo>
                  <a:pt x="5340191" y="4813300"/>
                </a:lnTo>
                <a:lnTo>
                  <a:pt x="5368595" y="4775200"/>
                </a:lnTo>
                <a:lnTo>
                  <a:pt x="5396479" y="4737100"/>
                </a:lnTo>
                <a:lnTo>
                  <a:pt x="5423836" y="4699000"/>
                </a:lnTo>
                <a:lnTo>
                  <a:pt x="5450657" y="4660900"/>
                </a:lnTo>
                <a:lnTo>
                  <a:pt x="5476935" y="4622800"/>
                </a:lnTo>
                <a:lnTo>
                  <a:pt x="5502663" y="4572000"/>
                </a:lnTo>
                <a:lnTo>
                  <a:pt x="5527832" y="4533900"/>
                </a:lnTo>
                <a:lnTo>
                  <a:pt x="5552434" y="4495800"/>
                </a:lnTo>
                <a:lnTo>
                  <a:pt x="5576462" y="4457700"/>
                </a:lnTo>
                <a:lnTo>
                  <a:pt x="5599907" y="4406900"/>
                </a:lnTo>
                <a:lnTo>
                  <a:pt x="5622763" y="4368800"/>
                </a:lnTo>
                <a:lnTo>
                  <a:pt x="5644940" y="4330700"/>
                </a:lnTo>
                <a:lnTo>
                  <a:pt x="5666353" y="4279900"/>
                </a:lnTo>
                <a:lnTo>
                  <a:pt x="5687006" y="4241800"/>
                </a:lnTo>
                <a:lnTo>
                  <a:pt x="5706901" y="4191000"/>
                </a:lnTo>
                <a:lnTo>
                  <a:pt x="5726041" y="4152900"/>
                </a:lnTo>
                <a:lnTo>
                  <a:pt x="5744427" y="4114800"/>
                </a:lnTo>
                <a:lnTo>
                  <a:pt x="5762063" y="4064000"/>
                </a:lnTo>
                <a:lnTo>
                  <a:pt x="5778950" y="4025900"/>
                </a:lnTo>
                <a:lnTo>
                  <a:pt x="5795092" y="3975100"/>
                </a:lnTo>
                <a:lnTo>
                  <a:pt x="5810490" y="3937000"/>
                </a:lnTo>
                <a:lnTo>
                  <a:pt x="5825147" y="3886200"/>
                </a:lnTo>
                <a:lnTo>
                  <a:pt x="5839066" y="3848100"/>
                </a:lnTo>
                <a:lnTo>
                  <a:pt x="5852248" y="3797300"/>
                </a:lnTo>
                <a:lnTo>
                  <a:pt x="5864697" y="3759200"/>
                </a:lnTo>
                <a:lnTo>
                  <a:pt x="5876415" y="3708400"/>
                </a:lnTo>
                <a:lnTo>
                  <a:pt x="5887403" y="3657600"/>
                </a:lnTo>
                <a:lnTo>
                  <a:pt x="5897665" y="3619500"/>
                </a:lnTo>
                <a:lnTo>
                  <a:pt x="5907204" y="3568700"/>
                </a:lnTo>
                <a:lnTo>
                  <a:pt x="5916020" y="3530600"/>
                </a:lnTo>
                <a:lnTo>
                  <a:pt x="5924117" y="3479800"/>
                </a:lnTo>
                <a:lnTo>
                  <a:pt x="5931498" y="3441700"/>
                </a:lnTo>
                <a:lnTo>
                  <a:pt x="5938164" y="3390900"/>
                </a:lnTo>
                <a:lnTo>
                  <a:pt x="5944119" y="3340100"/>
                </a:lnTo>
                <a:lnTo>
                  <a:pt x="5949364" y="3302000"/>
                </a:lnTo>
                <a:lnTo>
                  <a:pt x="5953902" y="3251200"/>
                </a:lnTo>
                <a:lnTo>
                  <a:pt x="5957735" y="3213100"/>
                </a:lnTo>
                <a:lnTo>
                  <a:pt x="5960866" y="3162300"/>
                </a:lnTo>
                <a:lnTo>
                  <a:pt x="5963298" y="3124200"/>
                </a:lnTo>
                <a:lnTo>
                  <a:pt x="5965032" y="3073400"/>
                </a:lnTo>
                <a:lnTo>
                  <a:pt x="5966071" y="3022600"/>
                </a:lnTo>
                <a:lnTo>
                  <a:pt x="5966418" y="2984500"/>
                </a:lnTo>
                <a:lnTo>
                  <a:pt x="5966074" y="2933700"/>
                </a:lnTo>
                <a:lnTo>
                  <a:pt x="5965043" y="2895600"/>
                </a:lnTo>
                <a:lnTo>
                  <a:pt x="5963327" y="2844800"/>
                </a:lnTo>
                <a:lnTo>
                  <a:pt x="5960928" y="2806700"/>
                </a:lnTo>
                <a:lnTo>
                  <a:pt x="5957849" y="2755900"/>
                </a:lnTo>
                <a:lnTo>
                  <a:pt x="5954092" y="2717800"/>
                </a:lnTo>
                <a:lnTo>
                  <a:pt x="5949659" y="2667000"/>
                </a:lnTo>
                <a:lnTo>
                  <a:pt x="5944554" y="2628900"/>
                </a:lnTo>
                <a:lnTo>
                  <a:pt x="5938777" y="2578100"/>
                </a:lnTo>
                <a:lnTo>
                  <a:pt x="5932333" y="2527300"/>
                </a:lnTo>
                <a:lnTo>
                  <a:pt x="5925222" y="2489200"/>
                </a:lnTo>
                <a:lnTo>
                  <a:pt x="5917448" y="2438400"/>
                </a:lnTo>
                <a:lnTo>
                  <a:pt x="5909014" y="2400300"/>
                </a:lnTo>
                <a:lnTo>
                  <a:pt x="5899921" y="2362200"/>
                </a:lnTo>
                <a:lnTo>
                  <a:pt x="5890171" y="2311400"/>
                </a:lnTo>
                <a:lnTo>
                  <a:pt x="5879768" y="2273300"/>
                </a:lnTo>
                <a:lnTo>
                  <a:pt x="5868714" y="2222500"/>
                </a:lnTo>
                <a:lnTo>
                  <a:pt x="5857011" y="2184400"/>
                </a:lnTo>
                <a:lnTo>
                  <a:pt x="5844662" y="2133600"/>
                </a:lnTo>
                <a:lnTo>
                  <a:pt x="5831669" y="2095500"/>
                </a:lnTo>
                <a:lnTo>
                  <a:pt x="5818034" y="2057400"/>
                </a:lnTo>
                <a:lnTo>
                  <a:pt x="5803760" y="2006600"/>
                </a:lnTo>
                <a:lnTo>
                  <a:pt x="5788849" y="1968500"/>
                </a:lnTo>
                <a:lnTo>
                  <a:pt x="5773305" y="1930400"/>
                </a:lnTo>
                <a:lnTo>
                  <a:pt x="5757128" y="1879600"/>
                </a:lnTo>
                <a:lnTo>
                  <a:pt x="5740322" y="1841500"/>
                </a:lnTo>
                <a:lnTo>
                  <a:pt x="5722889" y="1803400"/>
                </a:lnTo>
                <a:lnTo>
                  <a:pt x="5704831" y="1765300"/>
                </a:lnTo>
                <a:lnTo>
                  <a:pt x="5686152" y="1714500"/>
                </a:lnTo>
                <a:lnTo>
                  <a:pt x="5666852" y="1676400"/>
                </a:lnTo>
                <a:lnTo>
                  <a:pt x="5646936" y="1638300"/>
                </a:lnTo>
                <a:lnTo>
                  <a:pt x="5626404" y="1600200"/>
                </a:lnTo>
                <a:lnTo>
                  <a:pt x="5605260" y="1562100"/>
                </a:lnTo>
                <a:lnTo>
                  <a:pt x="5583506" y="1524000"/>
                </a:lnTo>
                <a:lnTo>
                  <a:pt x="5561145" y="1473200"/>
                </a:lnTo>
                <a:lnTo>
                  <a:pt x="5538178" y="1435100"/>
                </a:lnTo>
                <a:lnTo>
                  <a:pt x="5514609" y="1397000"/>
                </a:lnTo>
                <a:lnTo>
                  <a:pt x="5490439" y="1358900"/>
                </a:lnTo>
                <a:lnTo>
                  <a:pt x="5465672" y="1320800"/>
                </a:lnTo>
                <a:lnTo>
                  <a:pt x="5440309" y="1282700"/>
                </a:lnTo>
                <a:lnTo>
                  <a:pt x="5414353" y="1257300"/>
                </a:lnTo>
                <a:lnTo>
                  <a:pt x="5387807" y="1219200"/>
                </a:lnTo>
                <a:lnTo>
                  <a:pt x="5360672" y="1181100"/>
                </a:lnTo>
                <a:lnTo>
                  <a:pt x="5332952" y="1143000"/>
                </a:lnTo>
                <a:lnTo>
                  <a:pt x="5304649" y="1104900"/>
                </a:lnTo>
                <a:lnTo>
                  <a:pt x="5275764" y="1066800"/>
                </a:lnTo>
                <a:lnTo>
                  <a:pt x="5246301" y="1041400"/>
                </a:lnTo>
                <a:lnTo>
                  <a:pt x="5216262" y="1003300"/>
                </a:lnTo>
                <a:lnTo>
                  <a:pt x="5185650" y="965200"/>
                </a:lnTo>
                <a:lnTo>
                  <a:pt x="5154466" y="939800"/>
                </a:lnTo>
                <a:lnTo>
                  <a:pt x="5122714" y="901700"/>
                </a:lnTo>
                <a:lnTo>
                  <a:pt x="5090395" y="863600"/>
                </a:lnTo>
                <a:lnTo>
                  <a:pt x="5057512" y="838200"/>
                </a:lnTo>
                <a:lnTo>
                  <a:pt x="5024068" y="800100"/>
                </a:lnTo>
                <a:lnTo>
                  <a:pt x="4990065" y="774700"/>
                </a:lnTo>
                <a:lnTo>
                  <a:pt x="4955505" y="736600"/>
                </a:lnTo>
                <a:lnTo>
                  <a:pt x="4920391" y="711200"/>
                </a:lnTo>
                <a:lnTo>
                  <a:pt x="4884726" y="685800"/>
                </a:lnTo>
                <a:lnTo>
                  <a:pt x="4848511" y="647700"/>
                </a:lnTo>
                <a:lnTo>
                  <a:pt x="4811749" y="622300"/>
                </a:lnTo>
                <a:lnTo>
                  <a:pt x="4736594" y="571500"/>
                </a:lnTo>
                <a:lnTo>
                  <a:pt x="4698206" y="533400"/>
                </a:lnTo>
                <a:lnTo>
                  <a:pt x="4619820" y="482600"/>
                </a:lnTo>
                <a:lnTo>
                  <a:pt x="4539306" y="431800"/>
                </a:lnTo>
                <a:lnTo>
                  <a:pt x="4456681" y="381000"/>
                </a:lnTo>
                <a:lnTo>
                  <a:pt x="4414583" y="368300"/>
                </a:lnTo>
                <a:lnTo>
                  <a:pt x="4285824" y="292100"/>
                </a:lnTo>
                <a:lnTo>
                  <a:pt x="4242473" y="279400"/>
                </a:lnTo>
                <a:lnTo>
                  <a:pt x="4198947" y="254000"/>
                </a:lnTo>
                <a:lnTo>
                  <a:pt x="4155253" y="241300"/>
                </a:lnTo>
                <a:lnTo>
                  <a:pt x="4111398" y="215900"/>
                </a:lnTo>
                <a:lnTo>
                  <a:pt x="4023239" y="190500"/>
                </a:lnTo>
                <a:lnTo>
                  <a:pt x="3978950" y="165100"/>
                </a:lnTo>
                <a:lnTo>
                  <a:pt x="3575481" y="50800"/>
                </a:lnTo>
                <a:close/>
              </a:path>
              <a:path w="5966459" h="4940300">
                <a:moveTo>
                  <a:pt x="3394297" y="25400"/>
                </a:moveTo>
                <a:lnTo>
                  <a:pt x="2536213" y="25400"/>
                </a:lnTo>
                <a:lnTo>
                  <a:pt x="2447500" y="50800"/>
                </a:lnTo>
                <a:lnTo>
                  <a:pt x="3530254" y="50800"/>
                </a:lnTo>
                <a:lnTo>
                  <a:pt x="3484975" y="38100"/>
                </a:lnTo>
                <a:lnTo>
                  <a:pt x="3439654" y="38100"/>
                </a:lnTo>
                <a:lnTo>
                  <a:pt x="3394297" y="25400"/>
                </a:lnTo>
                <a:close/>
              </a:path>
              <a:path w="5966459" h="4940300">
                <a:moveTo>
                  <a:pt x="3303509" y="12700"/>
                </a:moveTo>
                <a:lnTo>
                  <a:pt x="2625410" y="12700"/>
                </a:lnTo>
                <a:lnTo>
                  <a:pt x="2580755" y="25400"/>
                </a:lnTo>
                <a:lnTo>
                  <a:pt x="3348913" y="25400"/>
                </a:lnTo>
                <a:lnTo>
                  <a:pt x="3303509" y="12700"/>
                </a:lnTo>
                <a:close/>
              </a:path>
              <a:path w="5966459" h="4940300">
                <a:moveTo>
                  <a:pt x="3212674" y="0"/>
                </a:moveTo>
                <a:lnTo>
                  <a:pt x="2759976" y="0"/>
                </a:lnTo>
                <a:lnTo>
                  <a:pt x="2715028" y="12700"/>
                </a:lnTo>
                <a:lnTo>
                  <a:pt x="3258093" y="12700"/>
                </a:lnTo>
                <a:lnTo>
                  <a:pt x="3212674" y="0"/>
                </a:lnTo>
                <a:close/>
              </a:path>
            </a:pathLst>
          </a:custGeom>
          <a:solidFill>
            <a:srgbClr val="0071AA">
              <a:alpha val="30196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4554762" y="851094"/>
            <a:ext cx="5958000" cy="5958000"/>
          </a:xfrm>
          <a:prstGeom prst="ellipse">
            <a:avLst/>
          </a:prstGeom>
          <a:solidFill>
            <a:srgbClr val="E3061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4899" y="342994"/>
            <a:ext cx="7643602" cy="505459"/>
          </a:xfrm>
        </p:spPr>
        <p:txBody>
          <a:bodyPr/>
          <a:lstStyle/>
          <a:p>
            <a:r>
              <a:rPr lang="ru-RU" dirty="0" smtClean="0"/>
              <a:t>Позиция на рынке</a:t>
            </a:r>
            <a:endParaRPr lang="ru-RU" dirty="0"/>
          </a:p>
        </p:txBody>
      </p:sp>
      <p:sp>
        <p:nvSpPr>
          <p:cNvPr id="69" name="object 6"/>
          <p:cNvSpPr/>
          <p:nvPr/>
        </p:nvSpPr>
        <p:spPr>
          <a:xfrm>
            <a:off x="5334114" y="1197572"/>
            <a:ext cx="5357888" cy="634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"/>
          <p:cNvSpPr/>
          <p:nvPr/>
        </p:nvSpPr>
        <p:spPr>
          <a:xfrm>
            <a:off x="5334123" y="1197577"/>
            <a:ext cx="5358130" cy="6362700"/>
          </a:xfrm>
          <a:custGeom>
            <a:avLst/>
            <a:gdLst/>
            <a:ahLst/>
            <a:cxnLst/>
            <a:rect l="l" t="t" r="r" b="b"/>
            <a:pathLst>
              <a:path w="5358130" h="6362700">
                <a:moveTo>
                  <a:pt x="1279614" y="6362415"/>
                </a:moveTo>
                <a:lnTo>
                  <a:pt x="1237380" y="6326219"/>
                </a:lnTo>
                <a:lnTo>
                  <a:pt x="1203616" y="6296405"/>
                </a:lnTo>
                <a:lnTo>
                  <a:pt x="1170229" y="6266177"/>
                </a:lnTo>
                <a:lnTo>
                  <a:pt x="1137223" y="6235541"/>
                </a:lnTo>
                <a:lnTo>
                  <a:pt x="1104602" y="6204500"/>
                </a:lnTo>
                <a:lnTo>
                  <a:pt x="1072370" y="6173058"/>
                </a:lnTo>
                <a:lnTo>
                  <a:pt x="1040531" y="6141219"/>
                </a:lnTo>
                <a:lnTo>
                  <a:pt x="1009089" y="6108987"/>
                </a:lnTo>
                <a:lnTo>
                  <a:pt x="978049" y="6076366"/>
                </a:lnTo>
                <a:lnTo>
                  <a:pt x="947413" y="6043360"/>
                </a:lnTo>
                <a:lnTo>
                  <a:pt x="917186" y="6009973"/>
                </a:lnTo>
                <a:lnTo>
                  <a:pt x="887372" y="5976209"/>
                </a:lnTo>
                <a:lnTo>
                  <a:pt x="857975" y="5942072"/>
                </a:lnTo>
                <a:lnTo>
                  <a:pt x="828998" y="5907565"/>
                </a:lnTo>
                <a:lnTo>
                  <a:pt x="800447" y="5872694"/>
                </a:lnTo>
                <a:lnTo>
                  <a:pt x="772325" y="5837462"/>
                </a:lnTo>
                <a:lnTo>
                  <a:pt x="744636" y="5801872"/>
                </a:lnTo>
                <a:lnTo>
                  <a:pt x="717383" y="5765930"/>
                </a:lnTo>
                <a:lnTo>
                  <a:pt x="690572" y="5729638"/>
                </a:lnTo>
                <a:lnTo>
                  <a:pt x="664205" y="5693001"/>
                </a:lnTo>
                <a:lnTo>
                  <a:pt x="638287" y="5656023"/>
                </a:lnTo>
                <a:lnTo>
                  <a:pt x="612822" y="5618708"/>
                </a:lnTo>
                <a:lnTo>
                  <a:pt x="587814" y="5581060"/>
                </a:lnTo>
                <a:lnTo>
                  <a:pt x="563267" y="5543083"/>
                </a:lnTo>
                <a:lnTo>
                  <a:pt x="539185" y="5504780"/>
                </a:lnTo>
                <a:lnTo>
                  <a:pt x="515571" y="5466156"/>
                </a:lnTo>
                <a:lnTo>
                  <a:pt x="492430" y="5427216"/>
                </a:lnTo>
                <a:lnTo>
                  <a:pt x="469766" y="5387962"/>
                </a:lnTo>
                <a:lnTo>
                  <a:pt x="447583" y="5348398"/>
                </a:lnTo>
                <a:lnTo>
                  <a:pt x="425885" y="5308530"/>
                </a:lnTo>
                <a:lnTo>
                  <a:pt x="404675" y="5268360"/>
                </a:lnTo>
                <a:lnTo>
                  <a:pt x="383958" y="5227893"/>
                </a:lnTo>
                <a:lnTo>
                  <a:pt x="363738" y="5187133"/>
                </a:lnTo>
                <a:lnTo>
                  <a:pt x="344019" y="5146084"/>
                </a:lnTo>
                <a:lnTo>
                  <a:pt x="324804" y="5104749"/>
                </a:lnTo>
                <a:lnTo>
                  <a:pt x="306099" y="5063133"/>
                </a:lnTo>
                <a:lnTo>
                  <a:pt x="287905" y="5021240"/>
                </a:lnTo>
                <a:lnTo>
                  <a:pt x="270229" y="4979074"/>
                </a:lnTo>
                <a:lnTo>
                  <a:pt x="253073" y="4936638"/>
                </a:lnTo>
                <a:lnTo>
                  <a:pt x="236442" y="4893937"/>
                </a:lnTo>
                <a:lnTo>
                  <a:pt x="220340" y="4850975"/>
                </a:lnTo>
                <a:lnTo>
                  <a:pt x="204770" y="4807755"/>
                </a:lnTo>
                <a:lnTo>
                  <a:pt x="189737" y="4764282"/>
                </a:lnTo>
                <a:lnTo>
                  <a:pt x="175245" y="4720560"/>
                </a:lnTo>
                <a:lnTo>
                  <a:pt x="161297" y="4676592"/>
                </a:lnTo>
                <a:lnTo>
                  <a:pt x="147898" y="4632383"/>
                </a:lnTo>
                <a:lnTo>
                  <a:pt x="135052" y="4587937"/>
                </a:lnTo>
                <a:lnTo>
                  <a:pt x="122762" y="4543257"/>
                </a:lnTo>
                <a:lnTo>
                  <a:pt x="111033" y="4498348"/>
                </a:lnTo>
                <a:lnTo>
                  <a:pt x="99868" y="4453214"/>
                </a:lnTo>
                <a:lnTo>
                  <a:pt x="89272" y="4407858"/>
                </a:lnTo>
                <a:lnTo>
                  <a:pt x="79248" y="4362284"/>
                </a:lnTo>
                <a:lnTo>
                  <a:pt x="69801" y="4316498"/>
                </a:lnTo>
                <a:lnTo>
                  <a:pt x="60935" y="4270501"/>
                </a:lnTo>
                <a:lnTo>
                  <a:pt x="52653" y="4224300"/>
                </a:lnTo>
                <a:lnTo>
                  <a:pt x="44960" y="4177897"/>
                </a:lnTo>
                <a:lnTo>
                  <a:pt x="37859" y="4131296"/>
                </a:lnTo>
                <a:lnTo>
                  <a:pt x="31355" y="4084502"/>
                </a:lnTo>
                <a:lnTo>
                  <a:pt x="25451" y="4037519"/>
                </a:lnTo>
                <a:lnTo>
                  <a:pt x="20152" y="3990350"/>
                </a:lnTo>
                <a:lnTo>
                  <a:pt x="15462" y="3942999"/>
                </a:lnTo>
                <a:lnTo>
                  <a:pt x="11383" y="3895471"/>
                </a:lnTo>
                <a:lnTo>
                  <a:pt x="7922" y="3847770"/>
                </a:lnTo>
                <a:lnTo>
                  <a:pt x="5080" y="3799899"/>
                </a:lnTo>
                <a:lnTo>
                  <a:pt x="2863" y="3751862"/>
                </a:lnTo>
                <a:lnTo>
                  <a:pt x="1275" y="3703664"/>
                </a:lnTo>
                <a:lnTo>
                  <a:pt x="319" y="3655309"/>
                </a:lnTo>
                <a:lnTo>
                  <a:pt x="0" y="3606800"/>
                </a:lnTo>
                <a:lnTo>
                  <a:pt x="319" y="3558290"/>
                </a:lnTo>
                <a:lnTo>
                  <a:pt x="1275" y="3509934"/>
                </a:lnTo>
                <a:lnTo>
                  <a:pt x="2863" y="3461735"/>
                </a:lnTo>
                <a:lnTo>
                  <a:pt x="5080" y="3413698"/>
                </a:lnTo>
                <a:lnTo>
                  <a:pt x="7922" y="3365826"/>
                </a:lnTo>
                <a:lnTo>
                  <a:pt x="11383" y="3318124"/>
                </a:lnTo>
                <a:lnTo>
                  <a:pt x="15462" y="3270596"/>
                </a:lnTo>
                <a:lnTo>
                  <a:pt x="20152" y="3223245"/>
                </a:lnTo>
                <a:lnTo>
                  <a:pt x="25451" y="3176076"/>
                </a:lnTo>
                <a:lnTo>
                  <a:pt x="31355" y="3129092"/>
                </a:lnTo>
                <a:lnTo>
                  <a:pt x="37859" y="3082297"/>
                </a:lnTo>
                <a:lnTo>
                  <a:pt x="44960" y="3035696"/>
                </a:lnTo>
                <a:lnTo>
                  <a:pt x="52653" y="2989293"/>
                </a:lnTo>
                <a:lnTo>
                  <a:pt x="60935" y="2943091"/>
                </a:lnTo>
                <a:lnTo>
                  <a:pt x="69801" y="2897094"/>
                </a:lnTo>
                <a:lnTo>
                  <a:pt x="79248" y="2851307"/>
                </a:lnTo>
                <a:lnTo>
                  <a:pt x="89272" y="2805734"/>
                </a:lnTo>
                <a:lnTo>
                  <a:pt x="99868" y="2760377"/>
                </a:lnTo>
                <a:lnTo>
                  <a:pt x="111033" y="2715243"/>
                </a:lnTo>
                <a:lnTo>
                  <a:pt x="122762" y="2670333"/>
                </a:lnTo>
                <a:lnTo>
                  <a:pt x="135052" y="2625653"/>
                </a:lnTo>
                <a:lnTo>
                  <a:pt x="147898" y="2581207"/>
                </a:lnTo>
                <a:lnTo>
                  <a:pt x="161297" y="2536997"/>
                </a:lnTo>
                <a:lnTo>
                  <a:pt x="175245" y="2493029"/>
                </a:lnTo>
                <a:lnTo>
                  <a:pt x="189737" y="2449307"/>
                </a:lnTo>
                <a:lnTo>
                  <a:pt x="204770" y="2405834"/>
                </a:lnTo>
                <a:lnTo>
                  <a:pt x="220340" y="2362614"/>
                </a:lnTo>
                <a:lnTo>
                  <a:pt x="236442" y="2319651"/>
                </a:lnTo>
                <a:lnTo>
                  <a:pt x="253073" y="2276950"/>
                </a:lnTo>
                <a:lnTo>
                  <a:pt x="270229" y="2234514"/>
                </a:lnTo>
                <a:lnTo>
                  <a:pt x="287905" y="2192348"/>
                </a:lnTo>
                <a:lnTo>
                  <a:pt x="306099" y="2150455"/>
                </a:lnTo>
                <a:lnTo>
                  <a:pt x="324804" y="2108839"/>
                </a:lnTo>
                <a:lnTo>
                  <a:pt x="344019" y="2067504"/>
                </a:lnTo>
                <a:lnTo>
                  <a:pt x="363738" y="2026455"/>
                </a:lnTo>
                <a:lnTo>
                  <a:pt x="383958" y="1985694"/>
                </a:lnTo>
                <a:lnTo>
                  <a:pt x="404675" y="1945228"/>
                </a:lnTo>
                <a:lnTo>
                  <a:pt x="425885" y="1905058"/>
                </a:lnTo>
                <a:lnTo>
                  <a:pt x="447583" y="1865189"/>
                </a:lnTo>
                <a:lnTo>
                  <a:pt x="469766" y="1825626"/>
                </a:lnTo>
                <a:lnTo>
                  <a:pt x="492430" y="1786372"/>
                </a:lnTo>
                <a:lnTo>
                  <a:pt x="515571" y="1747431"/>
                </a:lnTo>
                <a:lnTo>
                  <a:pt x="539185" y="1708808"/>
                </a:lnTo>
                <a:lnTo>
                  <a:pt x="563267" y="1670505"/>
                </a:lnTo>
                <a:lnTo>
                  <a:pt x="587814" y="1632528"/>
                </a:lnTo>
                <a:lnTo>
                  <a:pt x="612822" y="1594880"/>
                </a:lnTo>
                <a:lnTo>
                  <a:pt x="638287" y="1557565"/>
                </a:lnTo>
                <a:lnTo>
                  <a:pt x="664205" y="1520587"/>
                </a:lnTo>
                <a:lnTo>
                  <a:pt x="690572" y="1483950"/>
                </a:lnTo>
                <a:lnTo>
                  <a:pt x="717383" y="1447659"/>
                </a:lnTo>
                <a:lnTo>
                  <a:pt x="744636" y="1411716"/>
                </a:lnTo>
                <a:lnTo>
                  <a:pt x="772325" y="1376127"/>
                </a:lnTo>
                <a:lnTo>
                  <a:pt x="800447" y="1340894"/>
                </a:lnTo>
                <a:lnTo>
                  <a:pt x="828998" y="1306023"/>
                </a:lnTo>
                <a:lnTo>
                  <a:pt x="857975" y="1271517"/>
                </a:lnTo>
                <a:lnTo>
                  <a:pt x="887372" y="1237380"/>
                </a:lnTo>
                <a:lnTo>
                  <a:pt x="917186" y="1203616"/>
                </a:lnTo>
                <a:lnTo>
                  <a:pt x="947413" y="1170229"/>
                </a:lnTo>
                <a:lnTo>
                  <a:pt x="978049" y="1137223"/>
                </a:lnTo>
                <a:lnTo>
                  <a:pt x="1009089" y="1104602"/>
                </a:lnTo>
                <a:lnTo>
                  <a:pt x="1040531" y="1072370"/>
                </a:lnTo>
                <a:lnTo>
                  <a:pt x="1072370" y="1040531"/>
                </a:lnTo>
                <a:lnTo>
                  <a:pt x="1104602" y="1009089"/>
                </a:lnTo>
                <a:lnTo>
                  <a:pt x="1137223" y="978049"/>
                </a:lnTo>
                <a:lnTo>
                  <a:pt x="1170229" y="947413"/>
                </a:lnTo>
                <a:lnTo>
                  <a:pt x="1203616" y="917186"/>
                </a:lnTo>
                <a:lnTo>
                  <a:pt x="1237380" y="887372"/>
                </a:lnTo>
                <a:lnTo>
                  <a:pt x="1271517" y="857975"/>
                </a:lnTo>
                <a:lnTo>
                  <a:pt x="1306023" y="828998"/>
                </a:lnTo>
                <a:lnTo>
                  <a:pt x="1340894" y="800447"/>
                </a:lnTo>
                <a:lnTo>
                  <a:pt x="1376127" y="772325"/>
                </a:lnTo>
                <a:lnTo>
                  <a:pt x="1411716" y="744636"/>
                </a:lnTo>
                <a:lnTo>
                  <a:pt x="1447659" y="717383"/>
                </a:lnTo>
                <a:lnTo>
                  <a:pt x="1483950" y="690572"/>
                </a:lnTo>
                <a:lnTo>
                  <a:pt x="1520587" y="664205"/>
                </a:lnTo>
                <a:lnTo>
                  <a:pt x="1557565" y="638287"/>
                </a:lnTo>
                <a:lnTo>
                  <a:pt x="1594880" y="612822"/>
                </a:lnTo>
                <a:lnTo>
                  <a:pt x="1632528" y="587814"/>
                </a:lnTo>
                <a:lnTo>
                  <a:pt x="1670505" y="563267"/>
                </a:lnTo>
                <a:lnTo>
                  <a:pt x="1708808" y="539185"/>
                </a:lnTo>
                <a:lnTo>
                  <a:pt x="1747431" y="515571"/>
                </a:lnTo>
                <a:lnTo>
                  <a:pt x="1786372" y="492430"/>
                </a:lnTo>
                <a:lnTo>
                  <a:pt x="1825626" y="469766"/>
                </a:lnTo>
                <a:lnTo>
                  <a:pt x="1865189" y="447583"/>
                </a:lnTo>
                <a:lnTo>
                  <a:pt x="1905058" y="425885"/>
                </a:lnTo>
                <a:lnTo>
                  <a:pt x="1945228" y="404675"/>
                </a:lnTo>
                <a:lnTo>
                  <a:pt x="1985694" y="383958"/>
                </a:lnTo>
                <a:lnTo>
                  <a:pt x="2026455" y="363738"/>
                </a:lnTo>
                <a:lnTo>
                  <a:pt x="2067504" y="344019"/>
                </a:lnTo>
                <a:lnTo>
                  <a:pt x="2108839" y="324804"/>
                </a:lnTo>
                <a:lnTo>
                  <a:pt x="2150455" y="306099"/>
                </a:lnTo>
                <a:lnTo>
                  <a:pt x="2192348" y="287905"/>
                </a:lnTo>
                <a:lnTo>
                  <a:pt x="2234514" y="270229"/>
                </a:lnTo>
                <a:lnTo>
                  <a:pt x="2276950" y="253073"/>
                </a:lnTo>
                <a:lnTo>
                  <a:pt x="2319651" y="236442"/>
                </a:lnTo>
                <a:lnTo>
                  <a:pt x="2362614" y="220340"/>
                </a:lnTo>
                <a:lnTo>
                  <a:pt x="2405834" y="204770"/>
                </a:lnTo>
                <a:lnTo>
                  <a:pt x="2449307" y="189737"/>
                </a:lnTo>
                <a:lnTo>
                  <a:pt x="2493029" y="175245"/>
                </a:lnTo>
                <a:lnTo>
                  <a:pt x="2536997" y="161297"/>
                </a:lnTo>
                <a:lnTo>
                  <a:pt x="2581207" y="147898"/>
                </a:lnTo>
                <a:lnTo>
                  <a:pt x="2625653" y="135052"/>
                </a:lnTo>
                <a:lnTo>
                  <a:pt x="2670333" y="122762"/>
                </a:lnTo>
                <a:lnTo>
                  <a:pt x="2715243" y="111033"/>
                </a:lnTo>
                <a:lnTo>
                  <a:pt x="2760377" y="99868"/>
                </a:lnTo>
                <a:lnTo>
                  <a:pt x="2805734" y="89272"/>
                </a:lnTo>
                <a:lnTo>
                  <a:pt x="2851307" y="79248"/>
                </a:lnTo>
                <a:lnTo>
                  <a:pt x="2897094" y="69801"/>
                </a:lnTo>
                <a:lnTo>
                  <a:pt x="2943091" y="60935"/>
                </a:lnTo>
                <a:lnTo>
                  <a:pt x="2989293" y="52653"/>
                </a:lnTo>
                <a:lnTo>
                  <a:pt x="3035696" y="44960"/>
                </a:lnTo>
                <a:lnTo>
                  <a:pt x="3082297" y="37859"/>
                </a:lnTo>
                <a:lnTo>
                  <a:pt x="3129092" y="31355"/>
                </a:lnTo>
                <a:lnTo>
                  <a:pt x="3176076" y="25451"/>
                </a:lnTo>
                <a:lnTo>
                  <a:pt x="3223245" y="20152"/>
                </a:lnTo>
                <a:lnTo>
                  <a:pt x="3270596" y="15462"/>
                </a:lnTo>
                <a:lnTo>
                  <a:pt x="3318124" y="11383"/>
                </a:lnTo>
                <a:lnTo>
                  <a:pt x="3365826" y="7922"/>
                </a:lnTo>
                <a:lnTo>
                  <a:pt x="3413698" y="5080"/>
                </a:lnTo>
                <a:lnTo>
                  <a:pt x="3461735" y="2863"/>
                </a:lnTo>
                <a:lnTo>
                  <a:pt x="3509934" y="1275"/>
                </a:lnTo>
                <a:lnTo>
                  <a:pt x="3558290" y="319"/>
                </a:lnTo>
                <a:lnTo>
                  <a:pt x="3606800" y="0"/>
                </a:lnTo>
                <a:lnTo>
                  <a:pt x="3655309" y="319"/>
                </a:lnTo>
                <a:lnTo>
                  <a:pt x="3703665" y="1275"/>
                </a:lnTo>
                <a:lnTo>
                  <a:pt x="3751864" y="2863"/>
                </a:lnTo>
                <a:lnTo>
                  <a:pt x="3799901" y="5080"/>
                </a:lnTo>
                <a:lnTo>
                  <a:pt x="3847773" y="7922"/>
                </a:lnTo>
                <a:lnTo>
                  <a:pt x="3895475" y="11383"/>
                </a:lnTo>
                <a:lnTo>
                  <a:pt x="3943003" y="15462"/>
                </a:lnTo>
                <a:lnTo>
                  <a:pt x="3990354" y="20152"/>
                </a:lnTo>
                <a:lnTo>
                  <a:pt x="4037523" y="25451"/>
                </a:lnTo>
                <a:lnTo>
                  <a:pt x="4084507" y="31355"/>
                </a:lnTo>
                <a:lnTo>
                  <a:pt x="4131302" y="37859"/>
                </a:lnTo>
                <a:lnTo>
                  <a:pt x="4177903" y="44960"/>
                </a:lnTo>
                <a:lnTo>
                  <a:pt x="4224306" y="52653"/>
                </a:lnTo>
                <a:lnTo>
                  <a:pt x="4270508" y="60935"/>
                </a:lnTo>
                <a:lnTo>
                  <a:pt x="4316505" y="69801"/>
                </a:lnTo>
                <a:lnTo>
                  <a:pt x="4362292" y="79248"/>
                </a:lnTo>
                <a:lnTo>
                  <a:pt x="4407865" y="89272"/>
                </a:lnTo>
                <a:lnTo>
                  <a:pt x="4453222" y="99868"/>
                </a:lnTo>
                <a:lnTo>
                  <a:pt x="4498356" y="111033"/>
                </a:lnTo>
                <a:lnTo>
                  <a:pt x="4543266" y="122762"/>
                </a:lnTo>
                <a:lnTo>
                  <a:pt x="4587946" y="135052"/>
                </a:lnTo>
                <a:lnTo>
                  <a:pt x="4632392" y="147898"/>
                </a:lnTo>
                <a:lnTo>
                  <a:pt x="4676602" y="161297"/>
                </a:lnTo>
                <a:lnTo>
                  <a:pt x="4720570" y="175245"/>
                </a:lnTo>
                <a:lnTo>
                  <a:pt x="4764292" y="189737"/>
                </a:lnTo>
                <a:lnTo>
                  <a:pt x="4807765" y="204770"/>
                </a:lnTo>
                <a:lnTo>
                  <a:pt x="4850985" y="220340"/>
                </a:lnTo>
                <a:lnTo>
                  <a:pt x="4893948" y="236442"/>
                </a:lnTo>
                <a:lnTo>
                  <a:pt x="4936649" y="253073"/>
                </a:lnTo>
                <a:lnTo>
                  <a:pt x="4979085" y="270229"/>
                </a:lnTo>
                <a:lnTo>
                  <a:pt x="5021251" y="287905"/>
                </a:lnTo>
                <a:lnTo>
                  <a:pt x="5063144" y="306099"/>
                </a:lnTo>
                <a:lnTo>
                  <a:pt x="5104760" y="324804"/>
                </a:lnTo>
                <a:lnTo>
                  <a:pt x="5146095" y="344019"/>
                </a:lnTo>
                <a:lnTo>
                  <a:pt x="5187144" y="363738"/>
                </a:lnTo>
                <a:lnTo>
                  <a:pt x="5227905" y="383958"/>
                </a:lnTo>
                <a:lnTo>
                  <a:pt x="5268371" y="404675"/>
                </a:lnTo>
                <a:lnTo>
                  <a:pt x="5308541" y="425885"/>
                </a:lnTo>
                <a:lnTo>
                  <a:pt x="5348410" y="447583"/>
                </a:lnTo>
                <a:lnTo>
                  <a:pt x="5357879" y="452893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11"/>
          <p:cNvSpPr txBox="1"/>
          <p:nvPr/>
        </p:nvSpPr>
        <p:spPr>
          <a:xfrm>
            <a:off x="695002" y="1081368"/>
            <a:ext cx="510889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00"/>
              </a:lnSpc>
            </a:pPr>
            <a:r>
              <a:rPr lang="ru-RU" sz="2000" b="1" dirty="0" smtClean="0">
                <a:solidFill>
                  <a:srgbClr val="E30613"/>
                </a:solidFill>
                <a:latin typeface="Calibri"/>
                <a:cs typeface="Calibri"/>
              </a:rPr>
              <a:t>«АКРИХИН» занимает </a:t>
            </a:r>
            <a:r>
              <a:rPr lang="ru-RU" sz="2000" b="1" dirty="0">
                <a:solidFill>
                  <a:srgbClr val="E30613"/>
                </a:solidFill>
                <a:latin typeface="Calibri"/>
                <a:cs typeface="Calibri"/>
              </a:rPr>
              <a:t>5</a:t>
            </a:r>
            <a:r>
              <a:rPr lang="ru-RU" sz="2000" b="1" dirty="0" smtClean="0">
                <a:solidFill>
                  <a:srgbClr val="E30613"/>
                </a:solidFill>
                <a:latin typeface="Calibri"/>
                <a:cs typeface="Calibri"/>
              </a:rPr>
              <a:t>-ое место в рейтинге российских </a:t>
            </a:r>
            <a:r>
              <a:rPr lang="ru-RU" sz="2000" b="1" dirty="0" err="1" smtClean="0">
                <a:solidFill>
                  <a:srgbClr val="E30613"/>
                </a:solidFill>
                <a:latin typeface="Calibri"/>
                <a:cs typeface="Calibri"/>
              </a:rPr>
              <a:t>фармпроизводителей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2" name="object 12"/>
          <p:cNvSpPr/>
          <p:nvPr/>
        </p:nvSpPr>
        <p:spPr>
          <a:xfrm>
            <a:off x="1197940" y="3581400"/>
            <a:ext cx="3001645" cy="467359"/>
          </a:xfrm>
          <a:custGeom>
            <a:avLst/>
            <a:gdLst/>
            <a:ahLst/>
            <a:cxnLst/>
            <a:rect l="l" t="t" r="r" b="b"/>
            <a:pathLst>
              <a:path w="3001645" h="467360">
                <a:moveTo>
                  <a:pt x="0" y="466890"/>
                </a:moveTo>
                <a:lnTo>
                  <a:pt x="3001594" y="466890"/>
                </a:lnTo>
                <a:lnTo>
                  <a:pt x="3001594" y="0"/>
                </a:lnTo>
                <a:lnTo>
                  <a:pt x="0" y="0"/>
                </a:lnTo>
                <a:lnTo>
                  <a:pt x="0" y="46689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13"/>
          <p:cNvSpPr/>
          <p:nvPr/>
        </p:nvSpPr>
        <p:spPr>
          <a:xfrm>
            <a:off x="1197940" y="3155188"/>
            <a:ext cx="3001645" cy="387350"/>
          </a:xfrm>
          <a:custGeom>
            <a:avLst/>
            <a:gdLst/>
            <a:ahLst/>
            <a:cxnLst/>
            <a:rect l="l" t="t" r="r" b="b"/>
            <a:pathLst>
              <a:path w="3001645" h="387350">
                <a:moveTo>
                  <a:pt x="0" y="387184"/>
                </a:moveTo>
                <a:lnTo>
                  <a:pt x="3001594" y="387184"/>
                </a:lnTo>
                <a:lnTo>
                  <a:pt x="3001594" y="0"/>
                </a:lnTo>
                <a:lnTo>
                  <a:pt x="0" y="0"/>
                </a:lnTo>
                <a:lnTo>
                  <a:pt x="0" y="387184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14"/>
          <p:cNvSpPr/>
          <p:nvPr/>
        </p:nvSpPr>
        <p:spPr>
          <a:xfrm>
            <a:off x="1197940" y="2810332"/>
            <a:ext cx="3001645" cy="307975"/>
          </a:xfrm>
          <a:custGeom>
            <a:avLst/>
            <a:gdLst/>
            <a:ahLst/>
            <a:cxnLst/>
            <a:rect l="l" t="t" r="r" b="b"/>
            <a:pathLst>
              <a:path w="3001645" h="307975">
                <a:moveTo>
                  <a:pt x="0" y="307467"/>
                </a:moveTo>
                <a:lnTo>
                  <a:pt x="3001594" y="307467"/>
                </a:lnTo>
                <a:lnTo>
                  <a:pt x="3001594" y="0"/>
                </a:lnTo>
                <a:lnTo>
                  <a:pt x="0" y="0"/>
                </a:lnTo>
                <a:lnTo>
                  <a:pt x="0" y="307467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15"/>
          <p:cNvSpPr/>
          <p:nvPr/>
        </p:nvSpPr>
        <p:spPr>
          <a:xfrm>
            <a:off x="1197940" y="2556548"/>
            <a:ext cx="3001645" cy="227965"/>
          </a:xfrm>
          <a:custGeom>
            <a:avLst/>
            <a:gdLst/>
            <a:ahLst/>
            <a:cxnLst/>
            <a:rect l="l" t="t" r="r" b="b"/>
            <a:pathLst>
              <a:path w="3001645" h="227964">
                <a:moveTo>
                  <a:pt x="0" y="227761"/>
                </a:moveTo>
                <a:lnTo>
                  <a:pt x="3001594" y="227761"/>
                </a:lnTo>
                <a:lnTo>
                  <a:pt x="3001594" y="0"/>
                </a:lnTo>
                <a:lnTo>
                  <a:pt x="0" y="0"/>
                </a:lnTo>
                <a:lnTo>
                  <a:pt x="0" y="227761"/>
                </a:lnTo>
                <a:close/>
              </a:path>
            </a:pathLst>
          </a:custGeom>
          <a:solidFill>
            <a:srgbClr val="BDBC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16"/>
          <p:cNvSpPr/>
          <p:nvPr/>
        </p:nvSpPr>
        <p:spPr>
          <a:xfrm>
            <a:off x="1197937" y="4098733"/>
            <a:ext cx="3001648" cy="561619"/>
          </a:xfrm>
          <a:custGeom>
            <a:avLst/>
            <a:gdLst/>
            <a:ahLst/>
            <a:cxnLst/>
            <a:rect l="l" t="t" r="r" b="b"/>
            <a:pathLst>
              <a:path w="3001645" h="553085">
                <a:moveTo>
                  <a:pt x="0" y="553072"/>
                </a:moveTo>
                <a:lnTo>
                  <a:pt x="3001594" y="553072"/>
                </a:lnTo>
                <a:lnTo>
                  <a:pt x="3001594" y="0"/>
                </a:lnTo>
                <a:lnTo>
                  <a:pt x="0" y="0"/>
                </a:lnTo>
                <a:lnTo>
                  <a:pt x="0" y="553072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17"/>
          <p:cNvSpPr/>
          <p:nvPr/>
        </p:nvSpPr>
        <p:spPr>
          <a:xfrm>
            <a:off x="1197940" y="4702238"/>
            <a:ext cx="3001645" cy="467359"/>
          </a:xfrm>
          <a:custGeom>
            <a:avLst/>
            <a:gdLst/>
            <a:ahLst/>
            <a:cxnLst/>
            <a:rect l="l" t="t" r="r" b="b"/>
            <a:pathLst>
              <a:path w="3001645" h="467360">
                <a:moveTo>
                  <a:pt x="0" y="466890"/>
                </a:moveTo>
                <a:lnTo>
                  <a:pt x="3001594" y="466890"/>
                </a:lnTo>
                <a:lnTo>
                  <a:pt x="3001594" y="0"/>
                </a:lnTo>
                <a:lnTo>
                  <a:pt x="0" y="0"/>
                </a:lnTo>
                <a:lnTo>
                  <a:pt x="0" y="46689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18"/>
          <p:cNvSpPr/>
          <p:nvPr/>
        </p:nvSpPr>
        <p:spPr>
          <a:xfrm>
            <a:off x="1197940" y="5208156"/>
            <a:ext cx="3001645" cy="387350"/>
          </a:xfrm>
          <a:custGeom>
            <a:avLst/>
            <a:gdLst/>
            <a:ahLst/>
            <a:cxnLst/>
            <a:rect l="l" t="t" r="r" b="b"/>
            <a:pathLst>
              <a:path w="3001645" h="387350">
                <a:moveTo>
                  <a:pt x="0" y="387172"/>
                </a:moveTo>
                <a:lnTo>
                  <a:pt x="3001594" y="387172"/>
                </a:lnTo>
                <a:lnTo>
                  <a:pt x="3001594" y="0"/>
                </a:lnTo>
                <a:lnTo>
                  <a:pt x="0" y="0"/>
                </a:lnTo>
                <a:lnTo>
                  <a:pt x="0" y="387172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19"/>
          <p:cNvSpPr/>
          <p:nvPr/>
        </p:nvSpPr>
        <p:spPr>
          <a:xfrm>
            <a:off x="1197940" y="5632742"/>
            <a:ext cx="3001645" cy="307975"/>
          </a:xfrm>
          <a:custGeom>
            <a:avLst/>
            <a:gdLst/>
            <a:ahLst/>
            <a:cxnLst/>
            <a:rect l="l" t="t" r="r" b="b"/>
            <a:pathLst>
              <a:path w="3001645" h="307975">
                <a:moveTo>
                  <a:pt x="0" y="307454"/>
                </a:moveTo>
                <a:lnTo>
                  <a:pt x="3001594" y="307454"/>
                </a:lnTo>
                <a:lnTo>
                  <a:pt x="3001594" y="0"/>
                </a:lnTo>
                <a:lnTo>
                  <a:pt x="0" y="0"/>
                </a:lnTo>
                <a:lnTo>
                  <a:pt x="0" y="307454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20"/>
          <p:cNvSpPr/>
          <p:nvPr/>
        </p:nvSpPr>
        <p:spPr>
          <a:xfrm>
            <a:off x="1197940" y="5966231"/>
            <a:ext cx="3001645" cy="253365"/>
          </a:xfrm>
          <a:custGeom>
            <a:avLst/>
            <a:gdLst/>
            <a:ahLst/>
            <a:cxnLst/>
            <a:rect l="l" t="t" r="r" b="b"/>
            <a:pathLst>
              <a:path w="3001645" h="253364">
                <a:moveTo>
                  <a:pt x="0" y="253161"/>
                </a:moveTo>
                <a:lnTo>
                  <a:pt x="3001594" y="253161"/>
                </a:lnTo>
                <a:lnTo>
                  <a:pt x="3001594" y="0"/>
                </a:lnTo>
                <a:lnTo>
                  <a:pt x="0" y="0"/>
                </a:lnTo>
                <a:lnTo>
                  <a:pt x="0" y="253161"/>
                </a:lnTo>
                <a:close/>
              </a:path>
            </a:pathLst>
          </a:custGeom>
          <a:solidFill>
            <a:srgbClr val="BDBC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21"/>
          <p:cNvSpPr/>
          <p:nvPr/>
        </p:nvSpPr>
        <p:spPr>
          <a:xfrm>
            <a:off x="1195514" y="1918513"/>
            <a:ext cx="2986405" cy="545465"/>
          </a:xfrm>
          <a:custGeom>
            <a:avLst/>
            <a:gdLst/>
            <a:ahLst/>
            <a:cxnLst/>
            <a:rect l="l" t="t" r="r" b="b"/>
            <a:pathLst>
              <a:path w="2986404" h="545464">
                <a:moveTo>
                  <a:pt x="0" y="545236"/>
                </a:moveTo>
                <a:lnTo>
                  <a:pt x="2986366" y="545236"/>
                </a:lnTo>
                <a:lnTo>
                  <a:pt x="2986366" y="0"/>
                </a:lnTo>
                <a:lnTo>
                  <a:pt x="0" y="0"/>
                </a:lnTo>
                <a:lnTo>
                  <a:pt x="0" y="545236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22"/>
          <p:cNvSpPr txBox="1"/>
          <p:nvPr/>
        </p:nvSpPr>
        <p:spPr>
          <a:xfrm>
            <a:off x="1243507" y="1923758"/>
            <a:ext cx="2937954" cy="583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0"/>
              </a:lnSpc>
            </a:pPr>
            <a:r>
              <a:rPr lang="ru-RU" sz="1300" dirty="0" smtClean="0">
                <a:solidFill>
                  <a:srgbClr val="656D73"/>
                </a:solidFill>
                <a:latin typeface="Calibri"/>
                <a:cs typeface="Calibri"/>
              </a:rPr>
              <a:t>Рейтинг российских </a:t>
            </a:r>
            <a:r>
              <a:rPr lang="ru-RU" sz="1300" dirty="0" err="1" smtClean="0">
                <a:solidFill>
                  <a:srgbClr val="656D73"/>
                </a:solidFill>
                <a:latin typeface="Calibri"/>
                <a:cs typeface="Calibri"/>
              </a:rPr>
              <a:t>фармпроизводителей</a:t>
            </a:r>
            <a:r>
              <a:rPr lang="ru-RU" sz="1300" dirty="0" smtClean="0">
                <a:solidFill>
                  <a:srgbClr val="656D73"/>
                </a:solidFill>
                <a:latin typeface="Calibri"/>
                <a:cs typeface="Calibri"/>
              </a:rPr>
              <a:t>  </a:t>
            </a:r>
            <a:r>
              <a:rPr lang="ru-RU" sz="1600" b="1" dirty="0" smtClean="0">
                <a:solidFill>
                  <a:srgbClr val="FF0000"/>
                </a:solidFill>
                <a:latin typeface="Calibri"/>
                <a:cs typeface="Calibri"/>
              </a:rPr>
              <a:t>по объему продаж</a:t>
            </a:r>
            <a:endParaRPr sz="1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3" name="object 23"/>
          <p:cNvSpPr/>
          <p:nvPr/>
        </p:nvSpPr>
        <p:spPr>
          <a:xfrm>
            <a:off x="1197940" y="6241402"/>
            <a:ext cx="3001645" cy="202565"/>
          </a:xfrm>
          <a:custGeom>
            <a:avLst/>
            <a:gdLst/>
            <a:ahLst/>
            <a:cxnLst/>
            <a:rect l="l" t="t" r="r" b="b"/>
            <a:pathLst>
              <a:path w="3001645" h="202564">
                <a:moveTo>
                  <a:pt x="0" y="202361"/>
                </a:moveTo>
                <a:lnTo>
                  <a:pt x="3001594" y="202361"/>
                </a:lnTo>
                <a:lnTo>
                  <a:pt x="3001594" y="0"/>
                </a:lnTo>
                <a:lnTo>
                  <a:pt x="0" y="0"/>
                </a:lnTo>
                <a:lnTo>
                  <a:pt x="0" y="202361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24"/>
          <p:cNvSpPr/>
          <p:nvPr/>
        </p:nvSpPr>
        <p:spPr>
          <a:xfrm>
            <a:off x="720001" y="2810332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307467"/>
                </a:moveTo>
                <a:lnTo>
                  <a:pt x="0" y="0"/>
                </a:lnTo>
                <a:lnTo>
                  <a:pt x="0" y="307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25"/>
          <p:cNvSpPr/>
          <p:nvPr/>
        </p:nvSpPr>
        <p:spPr>
          <a:xfrm>
            <a:off x="720001" y="2556548"/>
            <a:ext cx="0" cy="227965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227761"/>
                </a:moveTo>
                <a:lnTo>
                  <a:pt x="0" y="0"/>
                </a:lnTo>
                <a:lnTo>
                  <a:pt x="0" y="2277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26"/>
          <p:cNvSpPr/>
          <p:nvPr/>
        </p:nvSpPr>
        <p:spPr>
          <a:xfrm>
            <a:off x="719998" y="4098733"/>
            <a:ext cx="0" cy="553085"/>
          </a:xfrm>
          <a:custGeom>
            <a:avLst/>
            <a:gdLst/>
            <a:ahLst/>
            <a:cxnLst/>
            <a:rect l="l" t="t" r="r" b="b"/>
            <a:pathLst>
              <a:path h="553085">
                <a:moveTo>
                  <a:pt x="0" y="553072"/>
                </a:moveTo>
                <a:lnTo>
                  <a:pt x="0" y="0"/>
                </a:lnTo>
                <a:lnTo>
                  <a:pt x="0" y="5530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27"/>
          <p:cNvSpPr/>
          <p:nvPr/>
        </p:nvSpPr>
        <p:spPr>
          <a:xfrm>
            <a:off x="720001" y="4702238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466890"/>
                </a:moveTo>
                <a:lnTo>
                  <a:pt x="0" y="0"/>
                </a:lnTo>
                <a:lnTo>
                  <a:pt x="0" y="466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28"/>
          <p:cNvSpPr/>
          <p:nvPr/>
        </p:nvSpPr>
        <p:spPr>
          <a:xfrm>
            <a:off x="720001" y="5208156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387172"/>
                </a:moveTo>
                <a:lnTo>
                  <a:pt x="0" y="0"/>
                </a:lnTo>
                <a:lnTo>
                  <a:pt x="0" y="387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29"/>
          <p:cNvSpPr/>
          <p:nvPr/>
        </p:nvSpPr>
        <p:spPr>
          <a:xfrm>
            <a:off x="720001" y="5632742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307454"/>
                </a:moveTo>
                <a:lnTo>
                  <a:pt x="0" y="0"/>
                </a:lnTo>
                <a:lnTo>
                  <a:pt x="0" y="307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30"/>
          <p:cNvSpPr/>
          <p:nvPr/>
        </p:nvSpPr>
        <p:spPr>
          <a:xfrm>
            <a:off x="720001" y="5966231"/>
            <a:ext cx="0" cy="253365"/>
          </a:xfrm>
          <a:custGeom>
            <a:avLst/>
            <a:gdLst/>
            <a:ahLst/>
            <a:cxnLst/>
            <a:rect l="l" t="t" r="r" b="b"/>
            <a:pathLst>
              <a:path h="253364">
                <a:moveTo>
                  <a:pt x="0" y="253161"/>
                </a:moveTo>
                <a:lnTo>
                  <a:pt x="0" y="0"/>
                </a:lnTo>
                <a:lnTo>
                  <a:pt x="0" y="2531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31"/>
          <p:cNvSpPr/>
          <p:nvPr/>
        </p:nvSpPr>
        <p:spPr>
          <a:xfrm>
            <a:off x="720890" y="1918513"/>
            <a:ext cx="0" cy="545465"/>
          </a:xfrm>
          <a:custGeom>
            <a:avLst/>
            <a:gdLst/>
            <a:ahLst/>
            <a:cxnLst/>
            <a:rect l="l" t="t" r="r" b="b"/>
            <a:pathLst>
              <a:path h="545464">
                <a:moveTo>
                  <a:pt x="0" y="545236"/>
                </a:moveTo>
                <a:lnTo>
                  <a:pt x="0" y="0"/>
                </a:lnTo>
                <a:lnTo>
                  <a:pt x="0" y="545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32"/>
          <p:cNvSpPr/>
          <p:nvPr/>
        </p:nvSpPr>
        <p:spPr>
          <a:xfrm>
            <a:off x="720001" y="6241402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202361"/>
                </a:moveTo>
                <a:lnTo>
                  <a:pt x="0" y="0"/>
                </a:lnTo>
                <a:lnTo>
                  <a:pt x="0" y="2023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33"/>
          <p:cNvSpPr/>
          <p:nvPr/>
        </p:nvSpPr>
        <p:spPr>
          <a:xfrm>
            <a:off x="720001" y="3581400"/>
            <a:ext cx="478155" cy="467359"/>
          </a:xfrm>
          <a:custGeom>
            <a:avLst/>
            <a:gdLst/>
            <a:ahLst/>
            <a:cxnLst/>
            <a:rect l="l" t="t" r="r" b="b"/>
            <a:pathLst>
              <a:path w="478155" h="467360">
                <a:moveTo>
                  <a:pt x="477939" y="466890"/>
                </a:moveTo>
                <a:lnTo>
                  <a:pt x="0" y="466890"/>
                </a:lnTo>
                <a:lnTo>
                  <a:pt x="0" y="0"/>
                </a:lnTo>
                <a:lnTo>
                  <a:pt x="477939" y="0"/>
                </a:lnTo>
                <a:lnTo>
                  <a:pt x="477939" y="466890"/>
                </a:lnTo>
                <a:close/>
              </a:path>
            </a:pathLst>
          </a:custGeom>
          <a:solidFill>
            <a:srgbClr val="F1828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34"/>
          <p:cNvSpPr/>
          <p:nvPr/>
        </p:nvSpPr>
        <p:spPr>
          <a:xfrm>
            <a:off x="720001" y="3155188"/>
            <a:ext cx="478155" cy="387350"/>
          </a:xfrm>
          <a:custGeom>
            <a:avLst/>
            <a:gdLst/>
            <a:ahLst/>
            <a:cxnLst/>
            <a:rect l="l" t="t" r="r" b="b"/>
            <a:pathLst>
              <a:path w="478155" h="387350">
                <a:moveTo>
                  <a:pt x="477939" y="387184"/>
                </a:moveTo>
                <a:lnTo>
                  <a:pt x="0" y="387184"/>
                </a:lnTo>
                <a:lnTo>
                  <a:pt x="0" y="0"/>
                </a:lnTo>
                <a:lnTo>
                  <a:pt x="477939" y="0"/>
                </a:lnTo>
                <a:lnTo>
                  <a:pt x="477939" y="387184"/>
                </a:lnTo>
                <a:close/>
              </a:path>
            </a:pathLst>
          </a:custGeom>
          <a:solidFill>
            <a:srgbClr val="F1828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35"/>
          <p:cNvSpPr/>
          <p:nvPr/>
        </p:nvSpPr>
        <p:spPr>
          <a:xfrm>
            <a:off x="720001" y="2810332"/>
            <a:ext cx="478155" cy="307975"/>
          </a:xfrm>
          <a:custGeom>
            <a:avLst/>
            <a:gdLst/>
            <a:ahLst/>
            <a:cxnLst/>
            <a:rect l="l" t="t" r="r" b="b"/>
            <a:pathLst>
              <a:path w="478155" h="307975">
                <a:moveTo>
                  <a:pt x="477939" y="307466"/>
                </a:moveTo>
                <a:lnTo>
                  <a:pt x="0" y="307466"/>
                </a:lnTo>
                <a:lnTo>
                  <a:pt x="0" y="0"/>
                </a:lnTo>
                <a:lnTo>
                  <a:pt x="477939" y="0"/>
                </a:lnTo>
                <a:lnTo>
                  <a:pt x="477939" y="307466"/>
                </a:lnTo>
                <a:close/>
              </a:path>
            </a:pathLst>
          </a:custGeom>
          <a:solidFill>
            <a:srgbClr val="F1828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36"/>
          <p:cNvSpPr/>
          <p:nvPr/>
        </p:nvSpPr>
        <p:spPr>
          <a:xfrm>
            <a:off x="720001" y="2556548"/>
            <a:ext cx="478155" cy="227965"/>
          </a:xfrm>
          <a:custGeom>
            <a:avLst/>
            <a:gdLst/>
            <a:ahLst/>
            <a:cxnLst/>
            <a:rect l="l" t="t" r="r" b="b"/>
            <a:pathLst>
              <a:path w="478155" h="227964">
                <a:moveTo>
                  <a:pt x="477939" y="227761"/>
                </a:moveTo>
                <a:lnTo>
                  <a:pt x="0" y="227761"/>
                </a:lnTo>
                <a:lnTo>
                  <a:pt x="0" y="0"/>
                </a:lnTo>
                <a:lnTo>
                  <a:pt x="477939" y="0"/>
                </a:lnTo>
                <a:lnTo>
                  <a:pt x="477939" y="227761"/>
                </a:lnTo>
                <a:close/>
              </a:path>
            </a:pathLst>
          </a:custGeom>
          <a:solidFill>
            <a:srgbClr val="F1828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37"/>
          <p:cNvSpPr/>
          <p:nvPr/>
        </p:nvSpPr>
        <p:spPr>
          <a:xfrm>
            <a:off x="719998" y="4098733"/>
            <a:ext cx="478155" cy="553085"/>
          </a:xfrm>
          <a:custGeom>
            <a:avLst/>
            <a:gdLst/>
            <a:ahLst/>
            <a:cxnLst/>
            <a:rect l="l" t="t" r="r" b="b"/>
            <a:pathLst>
              <a:path w="478155" h="553085">
                <a:moveTo>
                  <a:pt x="0" y="0"/>
                </a:moveTo>
                <a:lnTo>
                  <a:pt x="0" y="553072"/>
                </a:lnTo>
                <a:lnTo>
                  <a:pt x="477939" y="553072"/>
                </a:lnTo>
                <a:lnTo>
                  <a:pt x="4779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1828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38"/>
          <p:cNvSpPr/>
          <p:nvPr/>
        </p:nvSpPr>
        <p:spPr>
          <a:xfrm>
            <a:off x="720001" y="4702238"/>
            <a:ext cx="478155" cy="467359"/>
          </a:xfrm>
          <a:custGeom>
            <a:avLst/>
            <a:gdLst/>
            <a:ahLst/>
            <a:cxnLst/>
            <a:rect l="l" t="t" r="r" b="b"/>
            <a:pathLst>
              <a:path w="478155" h="467360">
                <a:moveTo>
                  <a:pt x="0" y="0"/>
                </a:moveTo>
                <a:lnTo>
                  <a:pt x="477939" y="0"/>
                </a:lnTo>
                <a:lnTo>
                  <a:pt x="477939" y="466890"/>
                </a:lnTo>
                <a:lnTo>
                  <a:pt x="0" y="466890"/>
                </a:lnTo>
                <a:lnTo>
                  <a:pt x="0" y="0"/>
                </a:lnTo>
                <a:close/>
              </a:path>
            </a:pathLst>
          </a:custGeom>
          <a:solidFill>
            <a:srgbClr val="F1828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39"/>
          <p:cNvSpPr/>
          <p:nvPr/>
        </p:nvSpPr>
        <p:spPr>
          <a:xfrm>
            <a:off x="720001" y="5208156"/>
            <a:ext cx="478155" cy="387350"/>
          </a:xfrm>
          <a:custGeom>
            <a:avLst/>
            <a:gdLst/>
            <a:ahLst/>
            <a:cxnLst/>
            <a:rect l="l" t="t" r="r" b="b"/>
            <a:pathLst>
              <a:path w="478155" h="387350">
                <a:moveTo>
                  <a:pt x="0" y="0"/>
                </a:moveTo>
                <a:lnTo>
                  <a:pt x="477939" y="0"/>
                </a:lnTo>
                <a:lnTo>
                  <a:pt x="477939" y="387172"/>
                </a:lnTo>
                <a:lnTo>
                  <a:pt x="0" y="387172"/>
                </a:lnTo>
                <a:lnTo>
                  <a:pt x="0" y="0"/>
                </a:lnTo>
                <a:close/>
              </a:path>
            </a:pathLst>
          </a:custGeom>
          <a:solidFill>
            <a:srgbClr val="F1828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40"/>
          <p:cNvSpPr/>
          <p:nvPr/>
        </p:nvSpPr>
        <p:spPr>
          <a:xfrm>
            <a:off x="720001" y="5632742"/>
            <a:ext cx="478155" cy="307975"/>
          </a:xfrm>
          <a:custGeom>
            <a:avLst/>
            <a:gdLst/>
            <a:ahLst/>
            <a:cxnLst/>
            <a:rect l="l" t="t" r="r" b="b"/>
            <a:pathLst>
              <a:path w="478155" h="307975">
                <a:moveTo>
                  <a:pt x="0" y="0"/>
                </a:moveTo>
                <a:lnTo>
                  <a:pt x="477939" y="0"/>
                </a:lnTo>
                <a:lnTo>
                  <a:pt x="477939" y="307454"/>
                </a:lnTo>
                <a:lnTo>
                  <a:pt x="0" y="307454"/>
                </a:lnTo>
                <a:lnTo>
                  <a:pt x="0" y="0"/>
                </a:lnTo>
                <a:close/>
              </a:path>
            </a:pathLst>
          </a:custGeom>
          <a:solidFill>
            <a:srgbClr val="F1828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41"/>
          <p:cNvSpPr/>
          <p:nvPr/>
        </p:nvSpPr>
        <p:spPr>
          <a:xfrm>
            <a:off x="720001" y="5966231"/>
            <a:ext cx="478155" cy="253365"/>
          </a:xfrm>
          <a:custGeom>
            <a:avLst/>
            <a:gdLst/>
            <a:ahLst/>
            <a:cxnLst/>
            <a:rect l="l" t="t" r="r" b="b"/>
            <a:pathLst>
              <a:path w="478155" h="253364">
                <a:moveTo>
                  <a:pt x="0" y="0"/>
                </a:moveTo>
                <a:lnTo>
                  <a:pt x="477939" y="0"/>
                </a:lnTo>
                <a:lnTo>
                  <a:pt x="477939" y="253161"/>
                </a:lnTo>
                <a:lnTo>
                  <a:pt x="0" y="253161"/>
                </a:lnTo>
                <a:lnTo>
                  <a:pt x="0" y="0"/>
                </a:lnTo>
                <a:close/>
              </a:path>
            </a:pathLst>
          </a:custGeom>
          <a:solidFill>
            <a:srgbClr val="F1828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42"/>
          <p:cNvSpPr/>
          <p:nvPr/>
        </p:nvSpPr>
        <p:spPr>
          <a:xfrm>
            <a:off x="720890" y="1918513"/>
            <a:ext cx="474980" cy="545465"/>
          </a:xfrm>
          <a:custGeom>
            <a:avLst/>
            <a:gdLst/>
            <a:ahLst/>
            <a:cxnLst/>
            <a:rect l="l" t="t" r="r" b="b"/>
            <a:pathLst>
              <a:path w="474980" h="545464">
                <a:moveTo>
                  <a:pt x="0" y="545236"/>
                </a:moveTo>
                <a:lnTo>
                  <a:pt x="474624" y="545236"/>
                </a:lnTo>
                <a:lnTo>
                  <a:pt x="474624" y="0"/>
                </a:lnTo>
                <a:lnTo>
                  <a:pt x="0" y="0"/>
                </a:lnTo>
                <a:lnTo>
                  <a:pt x="0" y="545236"/>
                </a:lnTo>
                <a:close/>
              </a:path>
            </a:pathLst>
          </a:custGeom>
          <a:solidFill>
            <a:srgbClr val="F1828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43"/>
          <p:cNvSpPr/>
          <p:nvPr/>
        </p:nvSpPr>
        <p:spPr>
          <a:xfrm>
            <a:off x="720001" y="6241402"/>
            <a:ext cx="478155" cy="202565"/>
          </a:xfrm>
          <a:custGeom>
            <a:avLst/>
            <a:gdLst/>
            <a:ahLst/>
            <a:cxnLst/>
            <a:rect l="l" t="t" r="r" b="b"/>
            <a:pathLst>
              <a:path w="478155" h="202564">
                <a:moveTo>
                  <a:pt x="0" y="0"/>
                </a:moveTo>
                <a:lnTo>
                  <a:pt x="477939" y="0"/>
                </a:lnTo>
                <a:lnTo>
                  <a:pt x="477939" y="202361"/>
                </a:lnTo>
                <a:lnTo>
                  <a:pt x="0" y="202361"/>
                </a:lnTo>
                <a:lnTo>
                  <a:pt x="0" y="0"/>
                </a:lnTo>
                <a:close/>
              </a:path>
            </a:pathLst>
          </a:custGeom>
          <a:solidFill>
            <a:srgbClr val="F1828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44"/>
          <p:cNvSpPr txBox="1"/>
          <p:nvPr/>
        </p:nvSpPr>
        <p:spPr>
          <a:xfrm>
            <a:off x="852065" y="2042897"/>
            <a:ext cx="201930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50" spc="5" dirty="0">
                <a:solidFill>
                  <a:srgbClr val="FFFFFF"/>
                </a:solidFill>
                <a:latin typeface="Calibri"/>
                <a:cs typeface="Calibri"/>
              </a:rPr>
              <a:t>№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5" name="object 45"/>
          <p:cNvSpPr txBox="1"/>
          <p:nvPr/>
        </p:nvSpPr>
        <p:spPr>
          <a:xfrm>
            <a:off x="1432302" y="2547764"/>
            <a:ext cx="158207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350" dirty="0" smtClean="0">
                <a:solidFill>
                  <a:srgbClr val="656D73"/>
                </a:solidFill>
                <a:latin typeface="Calibri"/>
                <a:cs typeface="Calibri"/>
              </a:rPr>
              <a:t>«</a:t>
            </a:r>
            <a:r>
              <a:rPr lang="ru-RU" sz="1400" dirty="0" smtClean="0">
                <a:solidFill>
                  <a:srgbClr val="656D73"/>
                </a:solidFill>
                <a:latin typeface="Calibri"/>
                <a:cs typeface="Calibri"/>
              </a:rPr>
              <a:t>Фармстандарт</a:t>
            </a:r>
            <a:r>
              <a:rPr lang="ru-RU" sz="1350" dirty="0" smtClean="0">
                <a:solidFill>
                  <a:srgbClr val="656D73"/>
                </a:solidFill>
                <a:latin typeface="Calibri"/>
                <a:cs typeface="Calibri"/>
              </a:rPr>
              <a:t>»</a:t>
            </a: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6" name="object 46"/>
          <p:cNvSpPr txBox="1"/>
          <p:nvPr/>
        </p:nvSpPr>
        <p:spPr>
          <a:xfrm>
            <a:off x="1432359" y="2814447"/>
            <a:ext cx="90424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500" spc="-5" dirty="0" smtClean="0">
                <a:solidFill>
                  <a:srgbClr val="656D73"/>
                </a:solidFill>
                <a:latin typeface="Calibri"/>
                <a:cs typeface="Calibri"/>
              </a:rPr>
              <a:t>«</a:t>
            </a:r>
            <a:r>
              <a:rPr lang="ru-RU" sz="1400" spc="-5" dirty="0" err="1" smtClean="0">
                <a:solidFill>
                  <a:srgbClr val="656D73"/>
                </a:solidFill>
                <a:latin typeface="Calibri"/>
                <a:cs typeface="Calibri"/>
              </a:rPr>
              <a:t>Штада</a:t>
            </a:r>
            <a:r>
              <a:rPr lang="ru-RU" sz="1500" spc="-5" dirty="0" smtClean="0">
                <a:solidFill>
                  <a:srgbClr val="656D73"/>
                </a:solidFill>
                <a:latin typeface="Calibri"/>
                <a:cs typeface="Calibri"/>
              </a:rPr>
              <a:t>»</a:t>
            </a:r>
            <a:endParaRPr sz="15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7" name="object 47"/>
          <p:cNvSpPr txBox="1"/>
          <p:nvPr/>
        </p:nvSpPr>
        <p:spPr>
          <a:xfrm>
            <a:off x="1432358" y="3201797"/>
            <a:ext cx="16118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600" spc="-5" dirty="0" smtClean="0">
                <a:solidFill>
                  <a:srgbClr val="656D73"/>
                </a:solidFill>
                <a:latin typeface="Calibri"/>
                <a:cs typeface="Calibri"/>
              </a:rPr>
              <a:t>«</a:t>
            </a:r>
            <a:r>
              <a:rPr lang="ru-RU" sz="1600" spc="-5" dirty="0" err="1" smtClean="0">
                <a:solidFill>
                  <a:srgbClr val="656D73"/>
                </a:solidFill>
                <a:latin typeface="Calibri"/>
                <a:cs typeface="Calibri"/>
              </a:rPr>
              <a:t>Биокад</a:t>
            </a:r>
            <a:r>
              <a:rPr lang="ru-RU" sz="1600" spc="-5" dirty="0" smtClean="0">
                <a:solidFill>
                  <a:srgbClr val="656D73"/>
                </a:solidFill>
                <a:latin typeface="Calibri"/>
                <a:cs typeface="Calibri"/>
              </a:rPr>
              <a:t>»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8" name="object 48"/>
          <p:cNvSpPr txBox="1"/>
          <p:nvPr/>
        </p:nvSpPr>
        <p:spPr>
          <a:xfrm>
            <a:off x="1432358" y="3646297"/>
            <a:ext cx="1290059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dirty="0" smtClean="0">
                <a:solidFill>
                  <a:srgbClr val="656D73"/>
                </a:solidFill>
                <a:latin typeface="Calibri"/>
                <a:cs typeface="Calibri"/>
              </a:rPr>
              <a:t>«</a:t>
            </a:r>
            <a:r>
              <a:rPr lang="ru-RU" sz="1400" dirty="0" err="1" smtClean="0">
                <a:solidFill>
                  <a:srgbClr val="656D73"/>
                </a:solidFill>
                <a:latin typeface="Calibri"/>
                <a:cs typeface="Calibri"/>
              </a:rPr>
              <a:t>Валента</a:t>
            </a:r>
            <a:r>
              <a:rPr lang="ru-RU" sz="1700" dirty="0" smtClean="0">
                <a:solidFill>
                  <a:srgbClr val="656D73"/>
                </a:solidFill>
                <a:latin typeface="Calibri"/>
                <a:cs typeface="Calibri"/>
              </a:rPr>
              <a:t>»</a:t>
            </a:r>
            <a:endParaRPr sz="1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9" name="object 49"/>
          <p:cNvSpPr txBox="1"/>
          <p:nvPr/>
        </p:nvSpPr>
        <p:spPr>
          <a:xfrm>
            <a:off x="1432359" y="4776534"/>
            <a:ext cx="1142241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 smtClean="0">
                <a:solidFill>
                  <a:srgbClr val="656D73"/>
                </a:solidFill>
                <a:latin typeface="Calibri"/>
                <a:cs typeface="Calibri"/>
              </a:rPr>
              <a:t>«</a:t>
            </a:r>
            <a:r>
              <a:rPr lang="ru-RU" sz="1400" spc="-5" dirty="0" err="1" smtClean="0">
                <a:solidFill>
                  <a:srgbClr val="656D73"/>
                </a:solidFill>
                <a:latin typeface="Calibri"/>
                <a:cs typeface="Calibri"/>
              </a:rPr>
              <a:t>Сотекс</a:t>
            </a:r>
            <a:r>
              <a:rPr lang="ru-RU" sz="1700" spc="-5" dirty="0" smtClean="0">
                <a:solidFill>
                  <a:srgbClr val="656D73"/>
                </a:solidFill>
                <a:latin typeface="Calibri"/>
                <a:cs typeface="Calibri"/>
              </a:rPr>
              <a:t>»</a:t>
            </a:r>
            <a:endParaRPr sz="1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0" name="object 50"/>
          <p:cNvSpPr txBox="1"/>
          <p:nvPr/>
        </p:nvSpPr>
        <p:spPr>
          <a:xfrm>
            <a:off x="1432359" y="5246497"/>
            <a:ext cx="17756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600" spc="-5" dirty="0" smtClean="0">
                <a:solidFill>
                  <a:srgbClr val="656D73"/>
                </a:solidFill>
                <a:latin typeface="Calibri"/>
                <a:cs typeface="Calibri"/>
              </a:rPr>
              <a:t>«</a:t>
            </a:r>
            <a:r>
              <a:rPr lang="ru-RU" sz="1400" spc="-5" dirty="0" err="1" smtClean="0">
                <a:solidFill>
                  <a:srgbClr val="656D73"/>
                </a:solidFill>
                <a:latin typeface="Calibri"/>
                <a:cs typeface="Calibri"/>
              </a:rPr>
              <a:t>Материа</a:t>
            </a:r>
            <a:r>
              <a:rPr lang="ru-RU" sz="1400" spc="-5" dirty="0" smtClean="0">
                <a:solidFill>
                  <a:srgbClr val="656D73"/>
                </a:solidFill>
                <a:latin typeface="Calibri"/>
                <a:cs typeface="Calibri"/>
              </a:rPr>
              <a:t> Медика</a:t>
            </a:r>
            <a:r>
              <a:rPr lang="ru-RU" sz="1600" spc="-5" dirty="0" smtClean="0">
                <a:solidFill>
                  <a:srgbClr val="656D73"/>
                </a:solidFill>
                <a:latin typeface="Calibri"/>
                <a:cs typeface="Calibri"/>
              </a:rPr>
              <a:t>»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1" name="object 51"/>
          <p:cNvSpPr txBox="1"/>
          <p:nvPr/>
        </p:nvSpPr>
        <p:spPr>
          <a:xfrm>
            <a:off x="1432358" y="5633847"/>
            <a:ext cx="129768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500" spc="-5" dirty="0" smtClean="0">
                <a:solidFill>
                  <a:srgbClr val="656D73"/>
                </a:solidFill>
                <a:latin typeface="Calibri"/>
                <a:cs typeface="Calibri"/>
              </a:rPr>
              <a:t>«</a:t>
            </a:r>
            <a:r>
              <a:rPr lang="ru-RU" sz="1400" spc="-5" dirty="0" smtClean="0">
                <a:solidFill>
                  <a:srgbClr val="656D73"/>
                </a:solidFill>
                <a:latin typeface="Calibri"/>
                <a:cs typeface="Calibri"/>
              </a:rPr>
              <a:t>Ф-Синтез</a:t>
            </a:r>
            <a:r>
              <a:rPr lang="ru-RU" sz="1500" spc="-5" dirty="0" smtClean="0">
                <a:solidFill>
                  <a:srgbClr val="656D73"/>
                </a:solidFill>
                <a:latin typeface="Calibri"/>
                <a:cs typeface="Calibri"/>
              </a:rPr>
              <a:t>»</a:t>
            </a:r>
            <a:endParaRPr sz="15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2" name="object 52"/>
          <p:cNvSpPr txBox="1"/>
          <p:nvPr/>
        </p:nvSpPr>
        <p:spPr>
          <a:xfrm>
            <a:off x="1432359" y="5957697"/>
            <a:ext cx="118732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350" dirty="0" smtClean="0">
                <a:solidFill>
                  <a:srgbClr val="656D73"/>
                </a:solidFill>
                <a:latin typeface="Calibri"/>
                <a:cs typeface="Calibri"/>
              </a:rPr>
              <a:t>«</a:t>
            </a:r>
            <a:r>
              <a:rPr lang="ru-RU" sz="1400" dirty="0" err="1" smtClean="0">
                <a:solidFill>
                  <a:srgbClr val="656D73"/>
                </a:solidFill>
                <a:latin typeface="Calibri"/>
                <a:cs typeface="Calibri"/>
              </a:rPr>
              <a:t>Верофарм</a:t>
            </a:r>
            <a:r>
              <a:rPr lang="ru-RU" sz="1350" dirty="0" smtClean="0">
                <a:solidFill>
                  <a:srgbClr val="656D73"/>
                </a:solidFill>
                <a:latin typeface="Calibri"/>
                <a:cs typeface="Calibri"/>
              </a:rPr>
              <a:t>»</a:t>
            </a: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3" name="object 53"/>
          <p:cNvSpPr txBox="1"/>
          <p:nvPr/>
        </p:nvSpPr>
        <p:spPr>
          <a:xfrm>
            <a:off x="898927" y="2547690"/>
            <a:ext cx="113030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4" name="object 54"/>
          <p:cNvSpPr txBox="1"/>
          <p:nvPr/>
        </p:nvSpPr>
        <p:spPr>
          <a:xfrm>
            <a:off x="898959" y="2814447"/>
            <a:ext cx="12255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5" name="object 55"/>
          <p:cNvSpPr txBox="1"/>
          <p:nvPr/>
        </p:nvSpPr>
        <p:spPr>
          <a:xfrm>
            <a:off x="898959" y="3201797"/>
            <a:ext cx="12890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6" name="object 56"/>
          <p:cNvSpPr txBox="1"/>
          <p:nvPr/>
        </p:nvSpPr>
        <p:spPr>
          <a:xfrm>
            <a:off x="898959" y="3646297"/>
            <a:ext cx="13525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7" name="object 57"/>
          <p:cNvSpPr txBox="1"/>
          <p:nvPr/>
        </p:nvSpPr>
        <p:spPr>
          <a:xfrm>
            <a:off x="898959" y="4776534"/>
            <a:ext cx="135255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8" name="object 58"/>
          <p:cNvSpPr txBox="1"/>
          <p:nvPr/>
        </p:nvSpPr>
        <p:spPr>
          <a:xfrm>
            <a:off x="843045" y="4058602"/>
            <a:ext cx="25971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spc="15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3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9" name="object 59"/>
          <p:cNvSpPr txBox="1"/>
          <p:nvPr/>
        </p:nvSpPr>
        <p:spPr>
          <a:xfrm>
            <a:off x="898959" y="5246497"/>
            <a:ext cx="12890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0" name="object 60"/>
          <p:cNvSpPr txBox="1"/>
          <p:nvPr/>
        </p:nvSpPr>
        <p:spPr>
          <a:xfrm>
            <a:off x="898959" y="5646547"/>
            <a:ext cx="12255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1" name="object 61"/>
          <p:cNvSpPr txBox="1"/>
          <p:nvPr/>
        </p:nvSpPr>
        <p:spPr>
          <a:xfrm>
            <a:off x="898959" y="5970397"/>
            <a:ext cx="113030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2" name="object 62"/>
          <p:cNvSpPr txBox="1"/>
          <p:nvPr/>
        </p:nvSpPr>
        <p:spPr>
          <a:xfrm>
            <a:off x="1384300" y="6219825"/>
            <a:ext cx="137477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200" dirty="0" smtClean="0">
                <a:solidFill>
                  <a:srgbClr val="656D73"/>
                </a:solidFill>
                <a:latin typeface="Calibri"/>
                <a:cs typeface="Calibri"/>
              </a:rPr>
              <a:t>«</a:t>
            </a:r>
            <a:r>
              <a:rPr lang="ru-RU" sz="1400" dirty="0" err="1" smtClean="0">
                <a:solidFill>
                  <a:srgbClr val="656D73"/>
                </a:solidFill>
                <a:latin typeface="Calibri"/>
                <a:cs typeface="Calibri"/>
              </a:rPr>
              <a:t>Фармасинтез</a:t>
            </a:r>
            <a:r>
              <a:rPr lang="ru-RU" sz="1200" dirty="0" smtClean="0">
                <a:solidFill>
                  <a:srgbClr val="656D73"/>
                </a:solidFill>
                <a:latin typeface="Calibri"/>
                <a:cs typeface="Calibri"/>
              </a:rPr>
              <a:t>»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3" name="object 63"/>
          <p:cNvSpPr txBox="1"/>
          <p:nvPr/>
        </p:nvSpPr>
        <p:spPr>
          <a:xfrm>
            <a:off x="898959" y="6251918"/>
            <a:ext cx="1803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4" name="object 78"/>
          <p:cNvSpPr/>
          <p:nvPr/>
        </p:nvSpPr>
        <p:spPr>
          <a:xfrm>
            <a:off x="725791" y="2461747"/>
            <a:ext cx="3455670" cy="0"/>
          </a:xfrm>
          <a:custGeom>
            <a:avLst/>
            <a:gdLst/>
            <a:ahLst/>
            <a:cxnLst/>
            <a:rect l="l" t="t" r="r" b="b"/>
            <a:pathLst>
              <a:path w="3455670">
                <a:moveTo>
                  <a:pt x="0" y="0"/>
                </a:moveTo>
                <a:lnTo>
                  <a:pt x="3455657" y="0"/>
                </a:lnTo>
              </a:path>
            </a:pathLst>
          </a:custGeom>
          <a:ln w="12293">
            <a:solidFill>
              <a:srgbClr val="E3061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79"/>
          <p:cNvSpPr/>
          <p:nvPr/>
        </p:nvSpPr>
        <p:spPr>
          <a:xfrm>
            <a:off x="725791" y="1919642"/>
            <a:ext cx="3455670" cy="0"/>
          </a:xfrm>
          <a:custGeom>
            <a:avLst/>
            <a:gdLst/>
            <a:ahLst/>
            <a:cxnLst/>
            <a:rect l="l" t="t" r="r" b="b"/>
            <a:pathLst>
              <a:path w="3455670">
                <a:moveTo>
                  <a:pt x="0" y="0"/>
                </a:moveTo>
                <a:lnTo>
                  <a:pt x="3455657" y="0"/>
                </a:lnTo>
              </a:path>
            </a:pathLst>
          </a:custGeom>
          <a:ln w="12293">
            <a:solidFill>
              <a:srgbClr val="E3061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5" name="Picture 4" descr="Y:\Akrihin\040_Preza_Akrihin_corporate\03_DESIGN\Akrikhin_prez_All_07.ai\materials\Untitled-2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00" y="6100110"/>
            <a:ext cx="3096000" cy="14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24" y="6678957"/>
            <a:ext cx="2189257" cy="6255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0" y="4074703"/>
            <a:ext cx="2028186" cy="579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1120" y="6831480"/>
            <a:ext cx="2274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* </a:t>
            </a: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Источник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: </a:t>
            </a: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IMS, </a:t>
            </a:r>
            <a:r>
              <a:rPr lang="en-U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2016.</a:t>
            </a:r>
            <a:endParaRPr lang="ru-RU" sz="10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53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3017042" y="1495424"/>
            <a:ext cx="3701257" cy="3701257"/>
          </a:xfrm>
          <a:prstGeom prst="ellipse">
            <a:avLst/>
          </a:prstGeom>
          <a:solidFill>
            <a:srgbClr val="0071A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374899" y="2361575"/>
            <a:ext cx="3825871" cy="3825871"/>
          </a:xfrm>
          <a:prstGeom prst="ellipse">
            <a:avLst/>
          </a:prstGeom>
          <a:solidFill>
            <a:srgbClr val="E3061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4899" y="342994"/>
            <a:ext cx="7643602" cy="505459"/>
          </a:xfrm>
        </p:spPr>
        <p:txBody>
          <a:bodyPr/>
          <a:lstStyle/>
          <a:p>
            <a:r>
              <a:rPr lang="ru-RU" dirty="0" smtClean="0"/>
              <a:t>Производственные возможности</a:t>
            </a:r>
            <a:endParaRPr lang="ru-RU" dirty="0"/>
          </a:p>
        </p:txBody>
      </p:sp>
      <p:sp>
        <p:nvSpPr>
          <p:cNvPr id="7" name="object 15"/>
          <p:cNvSpPr/>
          <p:nvPr/>
        </p:nvSpPr>
        <p:spPr>
          <a:xfrm>
            <a:off x="3365500" y="2790825"/>
            <a:ext cx="3733647" cy="37211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16"/>
          <p:cNvSpPr/>
          <p:nvPr/>
        </p:nvSpPr>
        <p:spPr>
          <a:xfrm>
            <a:off x="3370748" y="2841571"/>
            <a:ext cx="3733800" cy="3733800"/>
          </a:xfrm>
          <a:custGeom>
            <a:avLst/>
            <a:gdLst/>
            <a:ahLst/>
            <a:cxnLst/>
            <a:rect l="l" t="t" r="r" b="b"/>
            <a:pathLst>
              <a:path w="3733800" h="3733800">
                <a:moveTo>
                  <a:pt x="3733647" y="1866823"/>
                </a:moveTo>
                <a:lnTo>
                  <a:pt x="3733037" y="1915007"/>
                </a:lnTo>
                <a:lnTo>
                  <a:pt x="3731218" y="1962890"/>
                </a:lnTo>
                <a:lnTo>
                  <a:pt x="3728204" y="2010458"/>
                </a:lnTo>
                <a:lnTo>
                  <a:pt x="3724009" y="2057696"/>
                </a:lnTo>
                <a:lnTo>
                  <a:pt x="3718649" y="2104589"/>
                </a:lnTo>
                <a:lnTo>
                  <a:pt x="3712137" y="2151123"/>
                </a:lnTo>
                <a:lnTo>
                  <a:pt x="3704490" y="2197284"/>
                </a:lnTo>
                <a:lnTo>
                  <a:pt x="3695720" y="2243055"/>
                </a:lnTo>
                <a:lnTo>
                  <a:pt x="3685844" y="2288423"/>
                </a:lnTo>
                <a:lnTo>
                  <a:pt x="3674875" y="2333374"/>
                </a:lnTo>
                <a:lnTo>
                  <a:pt x="3662828" y="2377891"/>
                </a:lnTo>
                <a:lnTo>
                  <a:pt x="3649719" y="2421962"/>
                </a:lnTo>
                <a:lnTo>
                  <a:pt x="3635561" y="2465570"/>
                </a:lnTo>
                <a:lnTo>
                  <a:pt x="3620369" y="2508702"/>
                </a:lnTo>
                <a:lnTo>
                  <a:pt x="3604159" y="2551343"/>
                </a:lnTo>
                <a:lnTo>
                  <a:pt x="3586944" y="2593478"/>
                </a:lnTo>
                <a:lnTo>
                  <a:pt x="3568739" y="2635092"/>
                </a:lnTo>
                <a:lnTo>
                  <a:pt x="3549559" y="2676171"/>
                </a:lnTo>
                <a:lnTo>
                  <a:pt x="3529419" y="2716700"/>
                </a:lnTo>
                <a:lnTo>
                  <a:pt x="3508333" y="2756665"/>
                </a:lnTo>
                <a:lnTo>
                  <a:pt x="3486316" y="2796050"/>
                </a:lnTo>
                <a:lnTo>
                  <a:pt x="3463382" y="2834842"/>
                </a:lnTo>
                <a:lnTo>
                  <a:pt x="3439547" y="2873025"/>
                </a:lnTo>
                <a:lnTo>
                  <a:pt x="3414824" y="2910585"/>
                </a:lnTo>
                <a:lnTo>
                  <a:pt x="3389230" y="2947507"/>
                </a:lnTo>
                <a:lnTo>
                  <a:pt x="3362777" y="2983776"/>
                </a:lnTo>
                <a:lnTo>
                  <a:pt x="3335481" y="3019379"/>
                </a:lnTo>
                <a:lnTo>
                  <a:pt x="3307357" y="3054299"/>
                </a:lnTo>
                <a:lnTo>
                  <a:pt x="3278419" y="3088523"/>
                </a:lnTo>
                <a:lnTo>
                  <a:pt x="3248682" y="3122036"/>
                </a:lnTo>
                <a:lnTo>
                  <a:pt x="3218161" y="3154823"/>
                </a:lnTo>
                <a:lnTo>
                  <a:pt x="3186869" y="3186869"/>
                </a:lnTo>
                <a:lnTo>
                  <a:pt x="3154823" y="3218161"/>
                </a:lnTo>
                <a:lnTo>
                  <a:pt x="3122036" y="3248682"/>
                </a:lnTo>
                <a:lnTo>
                  <a:pt x="3088523" y="3278419"/>
                </a:lnTo>
                <a:lnTo>
                  <a:pt x="3054299" y="3307357"/>
                </a:lnTo>
                <a:lnTo>
                  <a:pt x="3019379" y="3335481"/>
                </a:lnTo>
                <a:lnTo>
                  <a:pt x="2983776" y="3362777"/>
                </a:lnTo>
                <a:lnTo>
                  <a:pt x="2947507" y="3389230"/>
                </a:lnTo>
                <a:lnTo>
                  <a:pt x="2910585" y="3414824"/>
                </a:lnTo>
                <a:lnTo>
                  <a:pt x="2873025" y="3439547"/>
                </a:lnTo>
                <a:lnTo>
                  <a:pt x="2834842" y="3463382"/>
                </a:lnTo>
                <a:lnTo>
                  <a:pt x="2796050" y="3486316"/>
                </a:lnTo>
                <a:lnTo>
                  <a:pt x="2756665" y="3508333"/>
                </a:lnTo>
                <a:lnTo>
                  <a:pt x="2716700" y="3529419"/>
                </a:lnTo>
                <a:lnTo>
                  <a:pt x="2676171" y="3549559"/>
                </a:lnTo>
                <a:lnTo>
                  <a:pt x="2635092" y="3568739"/>
                </a:lnTo>
                <a:lnTo>
                  <a:pt x="2593478" y="3586944"/>
                </a:lnTo>
                <a:lnTo>
                  <a:pt x="2551343" y="3604159"/>
                </a:lnTo>
                <a:lnTo>
                  <a:pt x="2508702" y="3620369"/>
                </a:lnTo>
                <a:lnTo>
                  <a:pt x="2465570" y="3635561"/>
                </a:lnTo>
                <a:lnTo>
                  <a:pt x="2421962" y="3649719"/>
                </a:lnTo>
                <a:lnTo>
                  <a:pt x="2377891" y="3662828"/>
                </a:lnTo>
                <a:lnTo>
                  <a:pt x="2333374" y="3674875"/>
                </a:lnTo>
                <a:lnTo>
                  <a:pt x="2288423" y="3685844"/>
                </a:lnTo>
                <a:lnTo>
                  <a:pt x="2243055" y="3695720"/>
                </a:lnTo>
                <a:lnTo>
                  <a:pt x="2197284" y="3704490"/>
                </a:lnTo>
                <a:lnTo>
                  <a:pt x="2151123" y="3712137"/>
                </a:lnTo>
                <a:lnTo>
                  <a:pt x="2104589" y="3718649"/>
                </a:lnTo>
                <a:lnTo>
                  <a:pt x="2057696" y="3724009"/>
                </a:lnTo>
                <a:lnTo>
                  <a:pt x="2010458" y="3728204"/>
                </a:lnTo>
                <a:lnTo>
                  <a:pt x="1962890" y="3731218"/>
                </a:lnTo>
                <a:lnTo>
                  <a:pt x="1915007" y="3733037"/>
                </a:lnTo>
                <a:lnTo>
                  <a:pt x="1866823" y="3733647"/>
                </a:lnTo>
                <a:lnTo>
                  <a:pt x="1818639" y="3733037"/>
                </a:lnTo>
                <a:lnTo>
                  <a:pt x="1770756" y="3731218"/>
                </a:lnTo>
                <a:lnTo>
                  <a:pt x="1723188" y="3728204"/>
                </a:lnTo>
                <a:lnTo>
                  <a:pt x="1675950" y="3724009"/>
                </a:lnTo>
                <a:lnTo>
                  <a:pt x="1629057" y="3718649"/>
                </a:lnTo>
                <a:lnTo>
                  <a:pt x="1582523" y="3712137"/>
                </a:lnTo>
                <a:lnTo>
                  <a:pt x="1536363" y="3704490"/>
                </a:lnTo>
                <a:lnTo>
                  <a:pt x="1490592" y="3695720"/>
                </a:lnTo>
                <a:lnTo>
                  <a:pt x="1445223" y="3685844"/>
                </a:lnTo>
                <a:lnTo>
                  <a:pt x="1400273" y="3674875"/>
                </a:lnTo>
                <a:lnTo>
                  <a:pt x="1355755" y="3662828"/>
                </a:lnTo>
                <a:lnTo>
                  <a:pt x="1311685" y="3649719"/>
                </a:lnTo>
                <a:lnTo>
                  <a:pt x="1268076" y="3635561"/>
                </a:lnTo>
                <a:lnTo>
                  <a:pt x="1224944" y="3620369"/>
                </a:lnTo>
                <a:lnTo>
                  <a:pt x="1182304" y="3604159"/>
                </a:lnTo>
                <a:lnTo>
                  <a:pt x="1140169" y="3586944"/>
                </a:lnTo>
                <a:lnTo>
                  <a:pt x="1098555" y="3568739"/>
                </a:lnTo>
                <a:lnTo>
                  <a:pt x="1057475" y="3549559"/>
                </a:lnTo>
                <a:lnTo>
                  <a:pt x="1016946" y="3529419"/>
                </a:lnTo>
                <a:lnTo>
                  <a:pt x="976982" y="3508333"/>
                </a:lnTo>
                <a:lnTo>
                  <a:pt x="937596" y="3486316"/>
                </a:lnTo>
                <a:lnTo>
                  <a:pt x="898805" y="3463382"/>
                </a:lnTo>
                <a:lnTo>
                  <a:pt x="860622" y="3439547"/>
                </a:lnTo>
                <a:lnTo>
                  <a:pt x="823062" y="3414824"/>
                </a:lnTo>
                <a:lnTo>
                  <a:pt x="786140" y="3389230"/>
                </a:lnTo>
                <a:lnTo>
                  <a:pt x="749870" y="3362777"/>
                </a:lnTo>
                <a:lnTo>
                  <a:pt x="714268" y="3335481"/>
                </a:lnTo>
                <a:lnTo>
                  <a:pt x="679348" y="3307357"/>
                </a:lnTo>
                <a:lnTo>
                  <a:pt x="645124" y="3278419"/>
                </a:lnTo>
                <a:lnTo>
                  <a:pt x="611611" y="3248682"/>
                </a:lnTo>
                <a:lnTo>
                  <a:pt x="578824" y="3218161"/>
                </a:lnTo>
                <a:lnTo>
                  <a:pt x="546777" y="3186869"/>
                </a:lnTo>
                <a:lnTo>
                  <a:pt x="515486" y="3154823"/>
                </a:lnTo>
                <a:lnTo>
                  <a:pt x="484964" y="3122036"/>
                </a:lnTo>
                <a:lnTo>
                  <a:pt x="455227" y="3088523"/>
                </a:lnTo>
                <a:lnTo>
                  <a:pt x="426289" y="3054299"/>
                </a:lnTo>
                <a:lnTo>
                  <a:pt x="398165" y="3019379"/>
                </a:lnTo>
                <a:lnTo>
                  <a:pt x="370870" y="2983776"/>
                </a:lnTo>
                <a:lnTo>
                  <a:pt x="344417" y="2947507"/>
                </a:lnTo>
                <a:lnTo>
                  <a:pt x="318822" y="2910585"/>
                </a:lnTo>
                <a:lnTo>
                  <a:pt x="294100" y="2873025"/>
                </a:lnTo>
                <a:lnTo>
                  <a:pt x="270265" y="2834842"/>
                </a:lnTo>
                <a:lnTo>
                  <a:pt x="247331" y="2796050"/>
                </a:lnTo>
                <a:lnTo>
                  <a:pt x="225314" y="2756665"/>
                </a:lnTo>
                <a:lnTo>
                  <a:pt x="204228" y="2716700"/>
                </a:lnTo>
                <a:lnTo>
                  <a:pt x="184088" y="2676171"/>
                </a:lnTo>
                <a:lnTo>
                  <a:pt x="164908" y="2635092"/>
                </a:lnTo>
                <a:lnTo>
                  <a:pt x="146703" y="2593478"/>
                </a:lnTo>
                <a:lnTo>
                  <a:pt x="129488" y="2551343"/>
                </a:lnTo>
                <a:lnTo>
                  <a:pt x="113277" y="2508702"/>
                </a:lnTo>
                <a:lnTo>
                  <a:pt x="98086" y="2465570"/>
                </a:lnTo>
                <a:lnTo>
                  <a:pt x="83928" y="2421962"/>
                </a:lnTo>
                <a:lnTo>
                  <a:pt x="70818" y="2377891"/>
                </a:lnTo>
                <a:lnTo>
                  <a:pt x="58772" y="2333374"/>
                </a:lnTo>
                <a:lnTo>
                  <a:pt x="47803" y="2288423"/>
                </a:lnTo>
                <a:lnTo>
                  <a:pt x="37926" y="2243055"/>
                </a:lnTo>
                <a:lnTo>
                  <a:pt x="29157" y="2197284"/>
                </a:lnTo>
                <a:lnTo>
                  <a:pt x="21509" y="2151123"/>
                </a:lnTo>
                <a:lnTo>
                  <a:pt x="14998" y="2104589"/>
                </a:lnTo>
                <a:lnTo>
                  <a:pt x="9638" y="2057696"/>
                </a:lnTo>
                <a:lnTo>
                  <a:pt x="5443" y="2010458"/>
                </a:lnTo>
                <a:lnTo>
                  <a:pt x="2429" y="1962890"/>
                </a:lnTo>
                <a:lnTo>
                  <a:pt x="609" y="1915007"/>
                </a:lnTo>
                <a:lnTo>
                  <a:pt x="0" y="1866823"/>
                </a:lnTo>
                <a:lnTo>
                  <a:pt x="609" y="1818639"/>
                </a:lnTo>
                <a:lnTo>
                  <a:pt x="2429" y="1770756"/>
                </a:lnTo>
                <a:lnTo>
                  <a:pt x="5443" y="1723188"/>
                </a:lnTo>
                <a:lnTo>
                  <a:pt x="9638" y="1675950"/>
                </a:lnTo>
                <a:lnTo>
                  <a:pt x="14998" y="1629057"/>
                </a:lnTo>
                <a:lnTo>
                  <a:pt x="21509" y="1582523"/>
                </a:lnTo>
                <a:lnTo>
                  <a:pt x="29157" y="1536363"/>
                </a:lnTo>
                <a:lnTo>
                  <a:pt x="37926" y="1490592"/>
                </a:lnTo>
                <a:lnTo>
                  <a:pt x="47803" y="1445223"/>
                </a:lnTo>
                <a:lnTo>
                  <a:pt x="58772" y="1400273"/>
                </a:lnTo>
                <a:lnTo>
                  <a:pt x="70818" y="1355755"/>
                </a:lnTo>
                <a:lnTo>
                  <a:pt x="83928" y="1311685"/>
                </a:lnTo>
                <a:lnTo>
                  <a:pt x="98086" y="1268076"/>
                </a:lnTo>
                <a:lnTo>
                  <a:pt x="113277" y="1224944"/>
                </a:lnTo>
                <a:lnTo>
                  <a:pt x="129488" y="1182304"/>
                </a:lnTo>
                <a:lnTo>
                  <a:pt x="146703" y="1140169"/>
                </a:lnTo>
                <a:lnTo>
                  <a:pt x="164908" y="1098555"/>
                </a:lnTo>
                <a:lnTo>
                  <a:pt x="184088" y="1057475"/>
                </a:lnTo>
                <a:lnTo>
                  <a:pt x="204228" y="1016946"/>
                </a:lnTo>
                <a:lnTo>
                  <a:pt x="225314" y="976982"/>
                </a:lnTo>
                <a:lnTo>
                  <a:pt x="247331" y="937596"/>
                </a:lnTo>
                <a:lnTo>
                  <a:pt x="270265" y="898805"/>
                </a:lnTo>
                <a:lnTo>
                  <a:pt x="294100" y="860622"/>
                </a:lnTo>
                <a:lnTo>
                  <a:pt x="318822" y="823062"/>
                </a:lnTo>
                <a:lnTo>
                  <a:pt x="344417" y="786140"/>
                </a:lnTo>
                <a:lnTo>
                  <a:pt x="370870" y="749870"/>
                </a:lnTo>
                <a:lnTo>
                  <a:pt x="398165" y="714268"/>
                </a:lnTo>
                <a:lnTo>
                  <a:pt x="426289" y="679348"/>
                </a:lnTo>
                <a:lnTo>
                  <a:pt x="455227" y="645124"/>
                </a:lnTo>
                <a:lnTo>
                  <a:pt x="484964" y="611611"/>
                </a:lnTo>
                <a:lnTo>
                  <a:pt x="515486" y="578824"/>
                </a:lnTo>
                <a:lnTo>
                  <a:pt x="546777" y="546777"/>
                </a:lnTo>
                <a:lnTo>
                  <a:pt x="578824" y="515486"/>
                </a:lnTo>
                <a:lnTo>
                  <a:pt x="611611" y="484964"/>
                </a:lnTo>
                <a:lnTo>
                  <a:pt x="645124" y="455227"/>
                </a:lnTo>
                <a:lnTo>
                  <a:pt x="679348" y="426289"/>
                </a:lnTo>
                <a:lnTo>
                  <a:pt x="714268" y="398165"/>
                </a:lnTo>
                <a:lnTo>
                  <a:pt x="749870" y="370870"/>
                </a:lnTo>
                <a:lnTo>
                  <a:pt x="786140" y="344417"/>
                </a:lnTo>
                <a:lnTo>
                  <a:pt x="823062" y="318822"/>
                </a:lnTo>
                <a:lnTo>
                  <a:pt x="860622" y="294100"/>
                </a:lnTo>
                <a:lnTo>
                  <a:pt x="898805" y="270265"/>
                </a:lnTo>
                <a:lnTo>
                  <a:pt x="937596" y="247331"/>
                </a:lnTo>
                <a:lnTo>
                  <a:pt x="976982" y="225314"/>
                </a:lnTo>
                <a:lnTo>
                  <a:pt x="1016946" y="204228"/>
                </a:lnTo>
                <a:lnTo>
                  <a:pt x="1057475" y="184088"/>
                </a:lnTo>
                <a:lnTo>
                  <a:pt x="1098555" y="164908"/>
                </a:lnTo>
                <a:lnTo>
                  <a:pt x="1140169" y="146703"/>
                </a:lnTo>
                <a:lnTo>
                  <a:pt x="1182304" y="129488"/>
                </a:lnTo>
                <a:lnTo>
                  <a:pt x="1224944" y="113277"/>
                </a:lnTo>
                <a:lnTo>
                  <a:pt x="1268076" y="98086"/>
                </a:lnTo>
                <a:lnTo>
                  <a:pt x="1311685" y="83928"/>
                </a:lnTo>
                <a:lnTo>
                  <a:pt x="1355755" y="70818"/>
                </a:lnTo>
                <a:lnTo>
                  <a:pt x="1400273" y="58772"/>
                </a:lnTo>
                <a:lnTo>
                  <a:pt x="1445223" y="47803"/>
                </a:lnTo>
                <a:lnTo>
                  <a:pt x="1490592" y="37926"/>
                </a:lnTo>
                <a:lnTo>
                  <a:pt x="1536363" y="29157"/>
                </a:lnTo>
                <a:lnTo>
                  <a:pt x="1582523" y="21509"/>
                </a:lnTo>
                <a:lnTo>
                  <a:pt x="1629057" y="14998"/>
                </a:lnTo>
                <a:lnTo>
                  <a:pt x="1675950" y="9638"/>
                </a:lnTo>
                <a:lnTo>
                  <a:pt x="1723188" y="5443"/>
                </a:lnTo>
                <a:lnTo>
                  <a:pt x="1770756" y="2429"/>
                </a:lnTo>
                <a:lnTo>
                  <a:pt x="1818639" y="609"/>
                </a:lnTo>
                <a:lnTo>
                  <a:pt x="1866823" y="0"/>
                </a:lnTo>
                <a:lnTo>
                  <a:pt x="1915007" y="609"/>
                </a:lnTo>
                <a:lnTo>
                  <a:pt x="1962890" y="2429"/>
                </a:lnTo>
                <a:lnTo>
                  <a:pt x="2010458" y="5443"/>
                </a:lnTo>
                <a:lnTo>
                  <a:pt x="2057696" y="9638"/>
                </a:lnTo>
                <a:lnTo>
                  <a:pt x="2104589" y="14998"/>
                </a:lnTo>
                <a:lnTo>
                  <a:pt x="2151123" y="21509"/>
                </a:lnTo>
                <a:lnTo>
                  <a:pt x="2197284" y="29157"/>
                </a:lnTo>
                <a:lnTo>
                  <a:pt x="2243055" y="37926"/>
                </a:lnTo>
                <a:lnTo>
                  <a:pt x="2288423" y="47803"/>
                </a:lnTo>
                <a:lnTo>
                  <a:pt x="2333374" y="58772"/>
                </a:lnTo>
                <a:lnTo>
                  <a:pt x="2377891" y="70818"/>
                </a:lnTo>
                <a:lnTo>
                  <a:pt x="2421962" y="83928"/>
                </a:lnTo>
                <a:lnTo>
                  <a:pt x="2465570" y="98086"/>
                </a:lnTo>
                <a:lnTo>
                  <a:pt x="2508702" y="113277"/>
                </a:lnTo>
                <a:lnTo>
                  <a:pt x="2551343" y="129488"/>
                </a:lnTo>
                <a:lnTo>
                  <a:pt x="2593478" y="146703"/>
                </a:lnTo>
                <a:lnTo>
                  <a:pt x="2635092" y="164908"/>
                </a:lnTo>
                <a:lnTo>
                  <a:pt x="2676171" y="184088"/>
                </a:lnTo>
                <a:lnTo>
                  <a:pt x="2716700" y="204228"/>
                </a:lnTo>
                <a:lnTo>
                  <a:pt x="2756665" y="225314"/>
                </a:lnTo>
                <a:lnTo>
                  <a:pt x="2796050" y="247331"/>
                </a:lnTo>
                <a:lnTo>
                  <a:pt x="2834842" y="270265"/>
                </a:lnTo>
                <a:lnTo>
                  <a:pt x="2873025" y="294100"/>
                </a:lnTo>
                <a:lnTo>
                  <a:pt x="2910585" y="318822"/>
                </a:lnTo>
                <a:lnTo>
                  <a:pt x="2947507" y="344417"/>
                </a:lnTo>
                <a:lnTo>
                  <a:pt x="2983776" y="370870"/>
                </a:lnTo>
                <a:lnTo>
                  <a:pt x="3019379" y="398165"/>
                </a:lnTo>
                <a:lnTo>
                  <a:pt x="3054299" y="426289"/>
                </a:lnTo>
                <a:lnTo>
                  <a:pt x="3088523" y="455227"/>
                </a:lnTo>
                <a:lnTo>
                  <a:pt x="3122036" y="484964"/>
                </a:lnTo>
                <a:lnTo>
                  <a:pt x="3154823" y="515486"/>
                </a:lnTo>
                <a:lnTo>
                  <a:pt x="3186869" y="546777"/>
                </a:lnTo>
                <a:lnTo>
                  <a:pt x="3218161" y="578824"/>
                </a:lnTo>
                <a:lnTo>
                  <a:pt x="3248682" y="611611"/>
                </a:lnTo>
                <a:lnTo>
                  <a:pt x="3278419" y="645124"/>
                </a:lnTo>
                <a:lnTo>
                  <a:pt x="3307357" y="679348"/>
                </a:lnTo>
                <a:lnTo>
                  <a:pt x="3335481" y="714268"/>
                </a:lnTo>
                <a:lnTo>
                  <a:pt x="3362777" y="749870"/>
                </a:lnTo>
                <a:lnTo>
                  <a:pt x="3389230" y="786140"/>
                </a:lnTo>
                <a:lnTo>
                  <a:pt x="3414824" y="823062"/>
                </a:lnTo>
                <a:lnTo>
                  <a:pt x="3439547" y="860622"/>
                </a:lnTo>
                <a:lnTo>
                  <a:pt x="3463382" y="898805"/>
                </a:lnTo>
                <a:lnTo>
                  <a:pt x="3486316" y="937596"/>
                </a:lnTo>
                <a:lnTo>
                  <a:pt x="3508333" y="976982"/>
                </a:lnTo>
                <a:lnTo>
                  <a:pt x="3529419" y="1016946"/>
                </a:lnTo>
                <a:lnTo>
                  <a:pt x="3549559" y="1057475"/>
                </a:lnTo>
                <a:lnTo>
                  <a:pt x="3568739" y="1098555"/>
                </a:lnTo>
                <a:lnTo>
                  <a:pt x="3586944" y="1140169"/>
                </a:lnTo>
                <a:lnTo>
                  <a:pt x="3604159" y="1182304"/>
                </a:lnTo>
                <a:lnTo>
                  <a:pt x="3620369" y="1224944"/>
                </a:lnTo>
                <a:lnTo>
                  <a:pt x="3635561" y="1268076"/>
                </a:lnTo>
                <a:lnTo>
                  <a:pt x="3649719" y="1311685"/>
                </a:lnTo>
                <a:lnTo>
                  <a:pt x="3662828" y="1355755"/>
                </a:lnTo>
                <a:lnTo>
                  <a:pt x="3674875" y="1400273"/>
                </a:lnTo>
                <a:lnTo>
                  <a:pt x="3685844" y="1445223"/>
                </a:lnTo>
                <a:lnTo>
                  <a:pt x="3695720" y="1490592"/>
                </a:lnTo>
                <a:lnTo>
                  <a:pt x="3704490" y="1536363"/>
                </a:lnTo>
                <a:lnTo>
                  <a:pt x="3712137" y="1582523"/>
                </a:lnTo>
                <a:lnTo>
                  <a:pt x="3718649" y="1629057"/>
                </a:lnTo>
                <a:lnTo>
                  <a:pt x="3724009" y="1675950"/>
                </a:lnTo>
                <a:lnTo>
                  <a:pt x="3728204" y="1723188"/>
                </a:lnTo>
                <a:lnTo>
                  <a:pt x="3731218" y="1770756"/>
                </a:lnTo>
                <a:lnTo>
                  <a:pt x="3733037" y="1818639"/>
                </a:lnTo>
                <a:lnTo>
                  <a:pt x="3733647" y="1866823"/>
                </a:lnTo>
                <a:close/>
              </a:path>
            </a:pathLst>
          </a:custGeom>
          <a:ln w="494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7"/>
          <p:cNvSpPr txBox="1"/>
          <p:nvPr/>
        </p:nvSpPr>
        <p:spPr>
          <a:xfrm>
            <a:off x="7327974" y="4619625"/>
            <a:ext cx="2743126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5"/>
              </a:lnSpc>
            </a:pPr>
            <a:r>
              <a:rPr sz="1600" b="1" spc="-30" dirty="0" smtClean="0">
                <a:solidFill>
                  <a:srgbClr val="717073"/>
                </a:solidFill>
                <a:latin typeface="Calibri"/>
                <a:cs typeface="Calibri"/>
              </a:rPr>
              <a:t>T</a:t>
            </a:r>
            <a:r>
              <a:rPr lang="ru-RU" sz="1600" b="1" spc="-30" dirty="0" err="1" smtClean="0">
                <a:solidFill>
                  <a:srgbClr val="717073"/>
                </a:solidFill>
                <a:latin typeface="Calibri"/>
                <a:cs typeface="Calibri"/>
              </a:rPr>
              <a:t>аблетирование</a:t>
            </a:r>
            <a:r>
              <a:rPr sz="1600" b="1" spc="-30" dirty="0" smtClean="0">
                <a:solidFill>
                  <a:srgbClr val="717073"/>
                </a:solidFill>
                <a:latin typeface="Calibri"/>
                <a:cs typeface="Calibri"/>
              </a:rPr>
              <a:t>: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lnSpc>
                <a:spcPts val="1750"/>
              </a:lnSpc>
            </a:pPr>
            <a:r>
              <a:rPr sz="1600" b="1" spc="-20" dirty="0">
                <a:solidFill>
                  <a:srgbClr val="E30613"/>
                </a:solidFill>
                <a:latin typeface="Calibri"/>
                <a:cs typeface="Calibri"/>
              </a:rPr>
              <a:t>2,3 </a:t>
            </a:r>
            <a:r>
              <a:rPr lang="ru-RU" sz="1600" b="1" spc="-20" dirty="0" smtClean="0">
                <a:solidFill>
                  <a:srgbClr val="E30613"/>
                </a:solidFill>
                <a:latin typeface="Calibri"/>
                <a:cs typeface="Calibri"/>
              </a:rPr>
              <a:t>млрд таблеток в год</a:t>
            </a:r>
          </a:p>
          <a:p>
            <a:pPr marL="12700">
              <a:lnSpc>
                <a:spcPts val="1750"/>
              </a:lnSpc>
            </a:pPr>
            <a:r>
              <a:rPr lang="ru-RU" sz="1600" b="1" spc="-30" dirty="0" err="1" smtClean="0">
                <a:solidFill>
                  <a:srgbClr val="717073"/>
                </a:solidFill>
                <a:latin typeface="Calibri"/>
                <a:cs typeface="Calibri"/>
              </a:rPr>
              <a:t>Капсулирование</a:t>
            </a:r>
            <a:r>
              <a:rPr sz="1600" b="1" spc="-30" dirty="0" smtClean="0">
                <a:solidFill>
                  <a:srgbClr val="717073"/>
                </a:solidFill>
                <a:latin typeface="Calibri"/>
                <a:cs typeface="Calibri"/>
              </a:rPr>
              <a:t>: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lnSpc>
                <a:spcPts val="1750"/>
              </a:lnSpc>
            </a:pPr>
            <a:r>
              <a:rPr sz="1600" b="1" spc="-20" dirty="0">
                <a:solidFill>
                  <a:srgbClr val="E30613"/>
                </a:solidFill>
                <a:latin typeface="Calibri"/>
                <a:cs typeface="Calibri"/>
              </a:rPr>
              <a:t>335 </a:t>
            </a:r>
            <a:r>
              <a:rPr lang="ru-RU" sz="1600" b="1" spc="-25" dirty="0" smtClean="0">
                <a:solidFill>
                  <a:srgbClr val="E30613"/>
                </a:solidFill>
                <a:latin typeface="Calibri"/>
                <a:cs typeface="Calibri"/>
              </a:rPr>
              <a:t>млн капсул в год</a:t>
            </a:r>
          </a:p>
          <a:p>
            <a:pPr marL="12700">
              <a:lnSpc>
                <a:spcPts val="1750"/>
              </a:lnSpc>
            </a:pPr>
            <a:r>
              <a:rPr lang="ru-RU" sz="1600" b="1" spc="-30" dirty="0" smtClean="0">
                <a:solidFill>
                  <a:srgbClr val="717073"/>
                </a:solidFill>
                <a:latin typeface="Calibri"/>
                <a:cs typeface="Calibri"/>
              </a:rPr>
              <a:t>Упаковка</a:t>
            </a:r>
            <a:r>
              <a:rPr sz="1600" b="1" spc="-30" dirty="0" smtClean="0">
                <a:solidFill>
                  <a:srgbClr val="717073"/>
                </a:solidFill>
                <a:latin typeface="Calibri"/>
                <a:cs typeface="Calibri"/>
              </a:rPr>
              <a:t>: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600" b="1" spc="-20" dirty="0">
                <a:solidFill>
                  <a:srgbClr val="E30613"/>
                </a:solidFill>
                <a:latin typeface="Calibri"/>
                <a:cs typeface="Calibri"/>
              </a:rPr>
              <a:t>3,0 </a:t>
            </a:r>
            <a:r>
              <a:rPr lang="ru-RU" sz="1600" b="1" spc="-20" dirty="0" smtClean="0">
                <a:solidFill>
                  <a:srgbClr val="E30613"/>
                </a:solidFill>
                <a:latin typeface="Calibri"/>
                <a:cs typeface="Calibri"/>
              </a:rPr>
              <a:t>млрд таблеток/капсул в год</a:t>
            </a:r>
            <a:endParaRPr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9"/>
          <p:cNvSpPr txBox="1"/>
          <p:nvPr/>
        </p:nvSpPr>
        <p:spPr>
          <a:xfrm>
            <a:off x="7251700" y="1577624"/>
            <a:ext cx="2940685" cy="1088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60700"/>
              </a:lnSpc>
            </a:pPr>
            <a:r>
              <a:rPr lang="ru-RU" sz="2400" b="1" dirty="0" smtClean="0">
                <a:solidFill>
                  <a:srgbClr val="67B2E8"/>
                </a:solidFill>
                <a:latin typeface="Calibri"/>
                <a:cs typeface="Calibri"/>
              </a:rPr>
              <a:t>Производительность оборудования мягких форм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spcBef>
                <a:spcPts val="1345"/>
              </a:spcBef>
            </a:pPr>
            <a:r>
              <a:rPr sz="1600" b="1" spc="-15" dirty="0">
                <a:solidFill>
                  <a:srgbClr val="E30613"/>
                </a:solidFill>
                <a:latin typeface="Calibri"/>
                <a:cs typeface="Calibri"/>
              </a:rPr>
              <a:t>26 </a:t>
            </a:r>
            <a:r>
              <a:rPr lang="ru-RU" sz="1600" b="1" spc="-25" dirty="0" smtClean="0">
                <a:solidFill>
                  <a:srgbClr val="E30613"/>
                </a:solidFill>
                <a:latin typeface="Calibri"/>
                <a:cs typeface="Calibri"/>
              </a:rPr>
              <a:t>млн туб в год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27"/>
          <p:cNvSpPr txBox="1">
            <a:spLocks/>
          </p:cNvSpPr>
          <p:nvPr/>
        </p:nvSpPr>
        <p:spPr>
          <a:xfrm>
            <a:off x="596064" y="1220087"/>
            <a:ext cx="325274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lnSpc>
                <a:spcPts val="3850"/>
              </a:lnSpc>
              <a:defRPr sz="3850" b="1" i="0">
                <a:solidFill>
                  <a:srgbClr val="28437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ru-RU" sz="4000" kern="0" spc="-5" dirty="0" smtClean="0">
                <a:solidFill>
                  <a:srgbClr val="E30613"/>
                </a:solidFill>
              </a:rPr>
              <a:t>Мощности</a:t>
            </a:r>
            <a:endParaRPr lang="en-US" sz="4000" kern="0" dirty="0"/>
          </a:p>
        </p:txBody>
      </p:sp>
      <p:sp>
        <p:nvSpPr>
          <p:cNvPr id="13" name="object 21"/>
          <p:cNvSpPr txBox="1"/>
          <p:nvPr/>
        </p:nvSpPr>
        <p:spPr>
          <a:xfrm>
            <a:off x="194792" y="2115581"/>
            <a:ext cx="2952527" cy="3985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-156845">
              <a:buFontTx/>
              <a:buChar char="•"/>
              <a:tabLst>
                <a:tab pos="170180" algn="l"/>
              </a:tabLst>
            </a:pPr>
            <a:r>
              <a:rPr sz="1600" spc="-25" dirty="0">
                <a:solidFill>
                  <a:srgbClr val="717073"/>
                </a:solidFill>
                <a:latin typeface="Calibri"/>
                <a:cs typeface="Calibri"/>
              </a:rPr>
              <a:t>1 </a:t>
            </a:r>
            <a: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  <a:t>цех про выпуску твердых лекарственных форм</a:t>
            </a:r>
            <a:endParaRPr sz="1600" spc="-25" dirty="0">
              <a:solidFill>
                <a:srgbClr val="717073"/>
              </a:solidFill>
              <a:latin typeface="Calibri"/>
              <a:cs typeface="Calibri"/>
            </a:endParaRPr>
          </a:p>
          <a:p>
            <a:pPr marL="12700" indent="-156845">
              <a:spcBef>
                <a:spcPts val="740"/>
              </a:spcBef>
              <a:buFontTx/>
              <a:buChar char="•"/>
              <a:tabLst>
                <a:tab pos="170180" algn="l"/>
              </a:tabLst>
            </a:pPr>
            <a:r>
              <a:rPr sz="1600" spc="-25" dirty="0">
                <a:solidFill>
                  <a:srgbClr val="717073"/>
                </a:solidFill>
                <a:latin typeface="Calibri"/>
                <a:cs typeface="Calibri"/>
              </a:rPr>
              <a:t>1 </a:t>
            </a:r>
            <a: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  <a:t>цех по выпуску мягких  лекарственных форм</a:t>
            </a:r>
            <a:endParaRPr sz="1600" spc="-25" dirty="0">
              <a:solidFill>
                <a:srgbClr val="717073"/>
              </a:solidFill>
              <a:latin typeface="Calibri"/>
              <a:cs typeface="Calibri"/>
            </a:endParaRPr>
          </a:p>
          <a:p>
            <a:pPr marL="12700" indent="-156845">
              <a:spcBef>
                <a:spcPts val="740"/>
              </a:spcBef>
              <a:buFontTx/>
              <a:buChar char="•"/>
              <a:tabLst>
                <a:tab pos="170180" algn="l"/>
              </a:tabLst>
            </a:pPr>
            <a: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  <a:t>Центр контроля </a:t>
            </a:r>
            <a:b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</a:br>
            <a: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  <a:t>качества</a:t>
            </a:r>
            <a:endParaRPr sz="1600" spc="-25" dirty="0">
              <a:solidFill>
                <a:srgbClr val="717073"/>
              </a:solidFill>
              <a:latin typeface="Calibri"/>
              <a:cs typeface="Calibri"/>
            </a:endParaRPr>
          </a:p>
          <a:p>
            <a:pPr marL="12700" indent="-156845">
              <a:spcBef>
                <a:spcPts val="740"/>
              </a:spcBef>
              <a:buFontTx/>
              <a:buChar char="•"/>
              <a:tabLst>
                <a:tab pos="170180" algn="l"/>
              </a:tabLst>
            </a:pPr>
            <a: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  <a:t>Центр научных </a:t>
            </a:r>
            <a:b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</a:br>
            <a: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  <a:t>исследований </a:t>
            </a:r>
            <a:b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</a:br>
            <a: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  <a:t>и разработок</a:t>
            </a:r>
            <a:endParaRPr sz="1600" spc="-25" dirty="0">
              <a:solidFill>
                <a:srgbClr val="717073"/>
              </a:solidFill>
              <a:latin typeface="Calibri"/>
              <a:cs typeface="Calibri"/>
            </a:endParaRPr>
          </a:p>
          <a:p>
            <a:pPr marL="12700" indent="-156845">
              <a:spcBef>
                <a:spcPts val="740"/>
              </a:spcBef>
              <a:buFontTx/>
              <a:buChar char="•"/>
              <a:tabLst>
                <a:tab pos="170180" algn="l"/>
              </a:tabLst>
            </a:pPr>
            <a: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  <a:t>Склад для хранения </a:t>
            </a:r>
            <a:b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</a:br>
            <a: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  <a:t>сырья и готовой </a:t>
            </a:r>
            <a:b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</a:br>
            <a: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  <a:t>продукции </a:t>
            </a:r>
            <a:endParaRPr lang="en-US" sz="1600" spc="-25" dirty="0">
              <a:solidFill>
                <a:srgbClr val="717073"/>
              </a:solidFill>
              <a:latin typeface="Calibri"/>
              <a:cs typeface="Calibri"/>
            </a:endParaRPr>
          </a:p>
          <a:p>
            <a:pPr marL="12700" indent="-156845">
              <a:spcBef>
                <a:spcPts val="740"/>
              </a:spcBef>
              <a:buFontTx/>
              <a:buChar char="•"/>
              <a:tabLst>
                <a:tab pos="170180" algn="l"/>
              </a:tabLst>
            </a:pPr>
            <a: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  <a:t>Зона таможенного хранения</a:t>
            </a:r>
          </a:p>
          <a:p>
            <a:pPr marL="12700" indent="-156845">
              <a:spcBef>
                <a:spcPts val="740"/>
              </a:spcBef>
              <a:buFontTx/>
              <a:buChar char="•"/>
              <a:tabLst>
                <a:tab pos="170180" algn="l"/>
              </a:tabLst>
            </a:pPr>
            <a:r>
              <a:rPr lang="ru-RU" sz="1600" spc="-25" dirty="0">
                <a:solidFill>
                  <a:srgbClr val="717073"/>
                </a:solidFill>
                <a:latin typeface="Calibri"/>
                <a:cs typeface="Calibri"/>
              </a:rPr>
              <a:t>Фармацевтический склад</a:t>
            </a:r>
            <a:endParaRPr sz="1600" spc="-25" dirty="0">
              <a:solidFill>
                <a:srgbClr val="717073"/>
              </a:solidFill>
              <a:latin typeface="Calibri"/>
              <a:cs typeface="Calibri"/>
            </a:endParaRPr>
          </a:p>
        </p:txBody>
      </p:sp>
      <p:pic>
        <p:nvPicPr>
          <p:cNvPr id="18" name="Picture 4" descr="Y:\Akrihin\040_Preza_Akrihin_corporate\03_DESIGN\Akrikhin_prez_All_07.ai\materials\Untitled-2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400" y="6100110"/>
            <a:ext cx="3096000" cy="14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24" y="6678957"/>
            <a:ext cx="2189257" cy="6255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51700" y="3401251"/>
            <a:ext cx="3075681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dirty="0">
                <a:solidFill>
                  <a:srgbClr val="ED6A1C"/>
                </a:solidFill>
                <a:latin typeface="Calibri"/>
                <a:cs typeface="Calibri"/>
              </a:rPr>
              <a:t>Производительность оборудования твердых </a:t>
            </a:r>
            <a:r>
              <a:rPr lang="ru-RU" sz="2400" b="1" dirty="0" smtClean="0">
                <a:solidFill>
                  <a:srgbClr val="ED6A1C"/>
                </a:solidFill>
                <a:latin typeface="Calibri"/>
                <a:cs typeface="Calibri"/>
              </a:rPr>
              <a:t>форм</a:t>
            </a:r>
            <a:endParaRPr lang="ru-RU"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7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Y:\Akrihin\040_Preza_Akrihin_corporate\03_DESIGN\Akrikhin_prez_All_07.ai\materials\Untitled-2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400" y="6100110"/>
            <a:ext cx="3096000" cy="14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24" y="6678957"/>
            <a:ext cx="2189257" cy="625502"/>
          </a:xfrm>
          <a:prstGeom prst="rect">
            <a:avLst/>
          </a:prstGeom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491923" y="288363"/>
            <a:ext cx="8740977" cy="510182"/>
          </a:xfrm>
        </p:spPr>
        <p:txBody>
          <a:bodyPr/>
          <a:lstStyle/>
          <a:p>
            <a:r>
              <a:rPr lang="ru-RU" dirty="0" smtClean="0"/>
              <a:t>Научные исследования и разработки</a:t>
            </a:r>
            <a:endParaRPr lang="ru-RU" dirty="0"/>
          </a:p>
        </p:txBody>
      </p:sp>
      <p:pic>
        <p:nvPicPr>
          <p:cNvPr id="13" name="Picture 2" descr="\\NAS\designers\Акрихин\#2015\Корпоративная презентация\Выкупить\iStock_000051684638_XXXLarge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5606" y="2113840"/>
            <a:ext cx="5987793" cy="544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/>
          <p:nvPr/>
        </p:nvSpPr>
        <p:spPr>
          <a:xfrm>
            <a:off x="611496" y="1724025"/>
            <a:ext cx="4250915" cy="417926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4315" tIns="52157" rIns="104315" bIns="52157">
            <a:spAutoFit/>
          </a:bodyPr>
          <a:lstStyle/>
          <a:p>
            <a:pPr marL="12700" indent="-156845">
              <a:lnSpc>
                <a:spcPct val="86000"/>
              </a:lnSpc>
              <a:spcAft>
                <a:spcPts val="1000"/>
              </a:spcAft>
              <a:buFontTx/>
              <a:buChar char="•"/>
              <a:tabLst>
                <a:tab pos="170180" algn="l"/>
              </a:tabLst>
              <a:defRPr/>
            </a:pPr>
            <a:r>
              <a:rPr lang="ru-RU" sz="2000" spc="-25" dirty="0">
                <a:solidFill>
                  <a:srgbClr val="FF0000"/>
                </a:solidFill>
                <a:latin typeface="Calibri"/>
                <a:cs typeface="Calibri"/>
              </a:rPr>
              <a:t>10 и более </a:t>
            </a: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новых препаратов собственной разработки ежегодно</a:t>
            </a:r>
            <a:endParaRPr lang="en-US" sz="2000" spc="-25" dirty="0">
              <a:solidFill>
                <a:srgbClr val="717073"/>
              </a:solidFill>
              <a:latin typeface="Calibri"/>
              <a:cs typeface="Calibri"/>
            </a:endParaRPr>
          </a:p>
          <a:p>
            <a:pPr marL="12700" indent="-156845">
              <a:lnSpc>
                <a:spcPct val="86000"/>
              </a:lnSpc>
              <a:spcAft>
                <a:spcPts val="1000"/>
              </a:spcAft>
              <a:buFontTx/>
              <a:buChar char="•"/>
              <a:tabLst>
                <a:tab pos="170180" algn="l"/>
              </a:tabLst>
              <a:defRPr/>
            </a:pP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Стратегия развития продуктового портфеля концентрируется на: </a:t>
            </a:r>
            <a:endParaRPr lang="en-US" sz="2000" spc="-25" dirty="0">
              <a:solidFill>
                <a:srgbClr val="717073"/>
              </a:solidFill>
              <a:latin typeface="Calibri"/>
              <a:cs typeface="Calibri"/>
            </a:endParaRPr>
          </a:p>
          <a:p>
            <a:pPr marL="0" lvl="1">
              <a:lnSpc>
                <a:spcPct val="86000"/>
              </a:lnSpc>
              <a:spcAft>
                <a:spcPts val="1000"/>
              </a:spcAft>
              <a:tabLst>
                <a:tab pos="170180" algn="l"/>
              </a:tabLst>
              <a:defRPr/>
            </a:pPr>
            <a:r>
              <a:rPr lang="ru-RU" sz="2000" spc="-25" dirty="0" smtClean="0">
                <a:solidFill>
                  <a:srgbClr val="717073"/>
                </a:solidFill>
                <a:latin typeface="Calibri"/>
                <a:cs typeface="Calibri"/>
              </a:rPr>
              <a:t>- первых </a:t>
            </a:r>
            <a:r>
              <a:rPr lang="ru-RU" sz="2000" spc="-25" dirty="0" err="1">
                <a:solidFill>
                  <a:srgbClr val="717073"/>
                </a:solidFill>
                <a:latin typeface="Calibri"/>
                <a:cs typeface="Calibri"/>
              </a:rPr>
              <a:t>генериках</a:t>
            </a: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; </a:t>
            </a:r>
            <a:endParaRPr lang="en-US" sz="2000" spc="-25" dirty="0">
              <a:solidFill>
                <a:srgbClr val="717073"/>
              </a:solidFill>
              <a:latin typeface="Calibri"/>
              <a:cs typeface="Calibri"/>
            </a:endParaRPr>
          </a:p>
          <a:p>
            <a:pPr marL="0" lvl="1">
              <a:lnSpc>
                <a:spcPct val="86000"/>
              </a:lnSpc>
              <a:spcAft>
                <a:spcPts val="1000"/>
              </a:spcAft>
              <a:tabLst>
                <a:tab pos="170180" algn="l"/>
              </a:tabLst>
              <a:defRPr/>
            </a:pPr>
            <a:r>
              <a:rPr lang="ru-RU" sz="2000" spc="-25" dirty="0" smtClean="0">
                <a:solidFill>
                  <a:srgbClr val="717073"/>
                </a:solidFill>
                <a:latin typeface="Calibri"/>
                <a:cs typeface="Calibri"/>
              </a:rPr>
              <a:t>- новых </a:t>
            </a: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комбинациях и дозах; </a:t>
            </a:r>
            <a:endParaRPr lang="en-US" sz="2000" spc="-25" dirty="0">
              <a:solidFill>
                <a:srgbClr val="717073"/>
              </a:solidFill>
              <a:latin typeface="Calibri"/>
              <a:cs typeface="Calibri"/>
            </a:endParaRPr>
          </a:p>
          <a:p>
            <a:pPr marL="0" lvl="1">
              <a:lnSpc>
                <a:spcPct val="86000"/>
              </a:lnSpc>
              <a:spcAft>
                <a:spcPts val="1000"/>
              </a:spcAft>
              <a:tabLst>
                <a:tab pos="170180" algn="l"/>
              </a:tabLst>
              <a:defRPr/>
            </a:pPr>
            <a:r>
              <a:rPr lang="ru-RU" sz="2000" spc="-25" dirty="0" smtClean="0">
                <a:solidFill>
                  <a:srgbClr val="717073"/>
                </a:solidFill>
                <a:latin typeface="Calibri"/>
                <a:cs typeface="Calibri"/>
              </a:rPr>
              <a:t>- новых </a:t>
            </a: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формах</a:t>
            </a:r>
            <a:endParaRPr lang="en-US" sz="2000" spc="-25" dirty="0">
              <a:solidFill>
                <a:srgbClr val="717073"/>
              </a:solidFill>
              <a:latin typeface="Calibri"/>
              <a:cs typeface="Calibri"/>
            </a:endParaRPr>
          </a:p>
          <a:p>
            <a:pPr marL="12700" indent="-156845">
              <a:lnSpc>
                <a:spcPct val="86000"/>
              </a:lnSpc>
              <a:spcAft>
                <a:spcPts val="1000"/>
              </a:spcAft>
              <a:buFontTx/>
              <a:buChar char="•"/>
              <a:tabLst>
                <a:tab pos="170180" algn="l"/>
              </a:tabLst>
              <a:defRPr/>
            </a:pPr>
            <a:r>
              <a:rPr lang="ru-RU" sz="2000" spc="-25" dirty="0">
                <a:solidFill>
                  <a:srgbClr val="FF0000"/>
                </a:solidFill>
                <a:latin typeface="Calibri"/>
                <a:cs typeface="Calibri"/>
              </a:rPr>
              <a:t>Более 5</a:t>
            </a:r>
            <a:r>
              <a:rPr lang="en-US" sz="2000" spc="-2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lang="en-US" sz="2000" spc="-25" dirty="0">
                <a:solidFill>
                  <a:srgbClr val="717073"/>
                </a:solidFill>
                <a:latin typeface="Calibri"/>
                <a:cs typeface="Calibri"/>
              </a:rPr>
              <a:t> </a:t>
            </a: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препаратов</a:t>
            </a:r>
            <a:r>
              <a:rPr lang="en-US" sz="2000" spc="-25" dirty="0">
                <a:solidFill>
                  <a:srgbClr val="717073"/>
                </a:solidFill>
                <a:latin typeface="Calibri"/>
                <a:cs typeface="Calibri"/>
              </a:rPr>
              <a:t/>
            </a:r>
            <a:br>
              <a:rPr lang="en-US" sz="2000" spc="-25" dirty="0">
                <a:solidFill>
                  <a:srgbClr val="717073"/>
                </a:solidFill>
                <a:latin typeface="Calibri"/>
                <a:cs typeface="Calibri"/>
              </a:rPr>
            </a:b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разработано</a:t>
            </a:r>
            <a:r>
              <a:rPr lang="en-US" sz="2000" spc="-25" dirty="0">
                <a:solidFill>
                  <a:srgbClr val="717073"/>
                </a:solidFill>
                <a:latin typeface="Calibri"/>
                <a:cs typeface="Calibri"/>
              </a:rPr>
              <a:t> </a:t>
            </a: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в </a:t>
            </a:r>
            <a:r>
              <a:rPr lang="en-US" sz="2000" spc="-25" dirty="0">
                <a:solidFill>
                  <a:srgbClr val="717073"/>
                </a:solidFill>
                <a:latin typeface="Calibri"/>
                <a:cs typeface="Calibri"/>
              </a:rPr>
              <a:t>200</a:t>
            </a: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4 </a:t>
            </a:r>
            <a:r>
              <a:rPr lang="en-US" sz="2000" spc="-25" dirty="0">
                <a:solidFill>
                  <a:srgbClr val="717073"/>
                </a:solidFill>
                <a:latin typeface="Calibri"/>
                <a:cs typeface="Calibri"/>
              </a:rPr>
              <a:t>–</a:t>
            </a: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 </a:t>
            </a:r>
            <a:r>
              <a:rPr lang="en-US" sz="2000" spc="-25" dirty="0">
                <a:solidFill>
                  <a:srgbClr val="717073"/>
                </a:solidFill>
                <a:latin typeface="Calibri"/>
                <a:cs typeface="Calibri"/>
              </a:rPr>
              <a:t>201</a:t>
            </a: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5 гг.</a:t>
            </a:r>
            <a:endParaRPr lang="pl-PL" sz="2000" spc="-25" dirty="0">
              <a:solidFill>
                <a:srgbClr val="717073"/>
              </a:solidFill>
              <a:latin typeface="Calibri"/>
              <a:cs typeface="Calibri"/>
            </a:endParaRPr>
          </a:p>
          <a:p>
            <a:pPr marL="12700" indent="-156845">
              <a:lnSpc>
                <a:spcPct val="86000"/>
              </a:lnSpc>
              <a:spcAft>
                <a:spcPts val="1000"/>
              </a:spcAft>
              <a:buFontTx/>
              <a:buChar char="•"/>
              <a:tabLst>
                <a:tab pos="170180" algn="l"/>
              </a:tabLst>
              <a:defRPr/>
            </a:pPr>
            <a:r>
              <a:rPr lang="ru-RU" sz="2000" spc="-25" dirty="0">
                <a:solidFill>
                  <a:srgbClr val="FF0000"/>
                </a:solidFill>
                <a:latin typeface="Calibri"/>
                <a:cs typeface="Calibri"/>
              </a:rPr>
              <a:t>Более </a:t>
            </a:r>
            <a:r>
              <a:rPr lang="en-US" sz="2000" spc="-25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lang="pl-PL" sz="2000" spc="-2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lang="en-US"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2000" spc="-25" dirty="0">
                <a:solidFill>
                  <a:srgbClr val="FF0000"/>
                </a:solidFill>
                <a:latin typeface="Calibri"/>
                <a:cs typeface="Calibri"/>
              </a:rPr>
              <a:t>препаратов</a:t>
            </a:r>
            <a:r>
              <a:rPr lang="en-US" sz="2000" spc="-25" dirty="0">
                <a:solidFill>
                  <a:srgbClr val="FF0000"/>
                </a:solidFill>
                <a:latin typeface="Calibri"/>
                <a:cs typeface="Calibri"/>
              </a:rPr>
              <a:t/>
            </a:r>
            <a:br>
              <a:rPr lang="en-US" sz="2000" spc="-25" dirty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ru-RU" sz="2000" spc="-25" dirty="0">
                <a:solidFill>
                  <a:srgbClr val="FF0000"/>
                </a:solidFill>
                <a:latin typeface="Calibri"/>
                <a:cs typeface="Calibri"/>
              </a:rPr>
              <a:t>в разработке</a:t>
            </a:r>
            <a:r>
              <a:rPr lang="pl-PL"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sz="2000" spc="-2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lvl="1" indent="-156845">
              <a:lnSpc>
                <a:spcPct val="86000"/>
              </a:lnSpc>
              <a:spcAft>
                <a:spcPts val="1000"/>
              </a:spcAft>
              <a:buFontTx/>
              <a:buChar char="•"/>
              <a:tabLst>
                <a:tab pos="170180" algn="l"/>
              </a:tabLst>
              <a:defRPr/>
            </a:pP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Более </a:t>
            </a:r>
            <a:r>
              <a:rPr lang="en-US" sz="2000" spc="-25" dirty="0">
                <a:solidFill>
                  <a:srgbClr val="717073"/>
                </a:solidFill>
                <a:latin typeface="Calibri"/>
                <a:cs typeface="Calibri"/>
              </a:rPr>
              <a:t>30</a:t>
            </a:r>
            <a:r>
              <a:rPr lang="ru-RU" sz="2000" spc="-25" dirty="0">
                <a:solidFill>
                  <a:srgbClr val="717073"/>
                </a:solidFill>
                <a:latin typeface="Calibri"/>
                <a:cs typeface="Calibri"/>
              </a:rPr>
              <a:t> сотрудников </a:t>
            </a:r>
          </a:p>
        </p:txBody>
      </p:sp>
      <p:pic>
        <p:nvPicPr>
          <p:cNvPr id="18" name="Picture 4" descr="Y:\Akrihin\040_Preza_Akrihin_corporate\03_DESIGN\Akrikhin_prez_All_07.ai\materials\Untitled-2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00" y="6128685"/>
            <a:ext cx="3096000" cy="14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424" y="6707532"/>
            <a:ext cx="2189257" cy="6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4899" y="342994"/>
            <a:ext cx="7643602" cy="505459"/>
          </a:xfrm>
        </p:spPr>
        <p:txBody>
          <a:bodyPr/>
          <a:lstStyle/>
          <a:p>
            <a:r>
              <a:rPr lang="ru-RU" spc="5" dirty="0" smtClean="0"/>
              <a:t>Объем производства</a:t>
            </a:r>
            <a:endParaRPr lang="ru-RU" dirty="0"/>
          </a:p>
        </p:txBody>
      </p:sp>
      <p:sp>
        <p:nvSpPr>
          <p:cNvPr id="6" name="object 7"/>
          <p:cNvSpPr/>
          <p:nvPr/>
        </p:nvSpPr>
        <p:spPr>
          <a:xfrm>
            <a:off x="1458768" y="1112141"/>
            <a:ext cx="4421331" cy="734060"/>
          </a:xfrm>
          <a:custGeom>
            <a:avLst/>
            <a:gdLst/>
            <a:ahLst/>
            <a:cxnLst/>
            <a:rect l="l" t="t" r="r" b="b"/>
            <a:pathLst>
              <a:path w="3052445" h="734060">
                <a:moveTo>
                  <a:pt x="2867888" y="0"/>
                </a:moveTo>
                <a:lnTo>
                  <a:pt x="184353" y="0"/>
                </a:lnTo>
                <a:lnTo>
                  <a:pt x="135344" y="6586"/>
                </a:lnTo>
                <a:lnTo>
                  <a:pt x="91306" y="25172"/>
                </a:lnTo>
                <a:lnTo>
                  <a:pt x="53995" y="54001"/>
                </a:lnTo>
                <a:lnTo>
                  <a:pt x="25169" y="91315"/>
                </a:lnTo>
                <a:lnTo>
                  <a:pt x="6585" y="135356"/>
                </a:lnTo>
                <a:lnTo>
                  <a:pt x="0" y="184365"/>
                </a:lnTo>
                <a:lnTo>
                  <a:pt x="0" y="733907"/>
                </a:lnTo>
                <a:lnTo>
                  <a:pt x="3052267" y="733907"/>
                </a:lnTo>
                <a:lnTo>
                  <a:pt x="3052267" y="184365"/>
                </a:lnTo>
                <a:lnTo>
                  <a:pt x="3045680" y="135356"/>
                </a:lnTo>
                <a:lnTo>
                  <a:pt x="3027093" y="91315"/>
                </a:lnTo>
                <a:lnTo>
                  <a:pt x="2998263" y="54001"/>
                </a:lnTo>
                <a:lnTo>
                  <a:pt x="2960947" y="25172"/>
                </a:lnTo>
                <a:lnTo>
                  <a:pt x="2916903" y="6586"/>
                </a:lnTo>
                <a:lnTo>
                  <a:pt x="2867888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1468127" y="1080624"/>
            <a:ext cx="4435845" cy="734060"/>
          </a:xfrm>
          <a:custGeom>
            <a:avLst/>
            <a:gdLst/>
            <a:ahLst/>
            <a:cxnLst/>
            <a:rect l="l" t="t" r="r" b="b"/>
            <a:pathLst>
              <a:path w="3052445" h="734060">
                <a:moveTo>
                  <a:pt x="3052267" y="733907"/>
                </a:moveTo>
                <a:lnTo>
                  <a:pt x="3052267" y="184365"/>
                </a:lnTo>
                <a:lnTo>
                  <a:pt x="3045680" y="135356"/>
                </a:lnTo>
                <a:lnTo>
                  <a:pt x="3027093" y="91315"/>
                </a:lnTo>
                <a:lnTo>
                  <a:pt x="2998263" y="54001"/>
                </a:lnTo>
                <a:lnTo>
                  <a:pt x="2960947" y="25172"/>
                </a:lnTo>
                <a:lnTo>
                  <a:pt x="2916903" y="6586"/>
                </a:lnTo>
                <a:lnTo>
                  <a:pt x="2867888" y="0"/>
                </a:lnTo>
                <a:lnTo>
                  <a:pt x="184353" y="0"/>
                </a:lnTo>
                <a:lnTo>
                  <a:pt x="135344" y="6586"/>
                </a:lnTo>
                <a:lnTo>
                  <a:pt x="91306" y="25172"/>
                </a:lnTo>
                <a:lnTo>
                  <a:pt x="53995" y="54001"/>
                </a:lnTo>
                <a:lnTo>
                  <a:pt x="25169" y="91315"/>
                </a:lnTo>
                <a:lnTo>
                  <a:pt x="6585" y="135356"/>
                </a:lnTo>
                <a:lnTo>
                  <a:pt x="0" y="184365"/>
                </a:lnTo>
                <a:lnTo>
                  <a:pt x="0" y="733907"/>
                </a:lnTo>
                <a:lnTo>
                  <a:pt x="3052267" y="733907"/>
                </a:lnTo>
                <a:close/>
              </a:path>
            </a:pathLst>
          </a:custGeom>
          <a:ln w="12293">
            <a:solidFill>
              <a:srgbClr val="E3061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1719901" y="1835467"/>
            <a:ext cx="7052945" cy="0"/>
          </a:xfrm>
          <a:custGeom>
            <a:avLst/>
            <a:gdLst/>
            <a:ahLst/>
            <a:cxnLst/>
            <a:rect l="l" t="t" r="r" b="b"/>
            <a:pathLst>
              <a:path w="7052945">
                <a:moveTo>
                  <a:pt x="0" y="0"/>
                </a:moveTo>
                <a:lnTo>
                  <a:pt x="7052830" y="0"/>
                </a:lnTo>
              </a:path>
            </a:pathLst>
          </a:custGeom>
          <a:ln w="12293">
            <a:solidFill>
              <a:srgbClr val="E3061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1719898" y="4759119"/>
            <a:ext cx="759460" cy="1189565"/>
          </a:xfrm>
          <a:custGeom>
            <a:avLst/>
            <a:gdLst/>
            <a:ahLst/>
            <a:cxnLst/>
            <a:rect l="l" t="t" r="r" b="b"/>
            <a:pathLst>
              <a:path w="759460" h="1735454">
                <a:moveTo>
                  <a:pt x="568680" y="0"/>
                </a:moveTo>
                <a:lnTo>
                  <a:pt x="190499" y="0"/>
                </a:ln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500"/>
                </a:lnTo>
                <a:lnTo>
                  <a:pt x="0" y="1735277"/>
                </a:lnTo>
                <a:lnTo>
                  <a:pt x="759180" y="1735277"/>
                </a:lnTo>
                <a:lnTo>
                  <a:pt x="759180" y="190500"/>
                </a:lnTo>
                <a:lnTo>
                  <a:pt x="754149" y="146821"/>
                </a:lnTo>
                <a:lnTo>
                  <a:pt x="739817" y="106724"/>
                </a:lnTo>
                <a:lnTo>
                  <a:pt x="717328" y="71353"/>
                </a:lnTo>
                <a:lnTo>
                  <a:pt x="687827" y="41851"/>
                </a:lnTo>
                <a:lnTo>
                  <a:pt x="652456" y="19363"/>
                </a:lnTo>
                <a:lnTo>
                  <a:pt x="612359" y="5031"/>
                </a:lnTo>
                <a:lnTo>
                  <a:pt x="56868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1719898" y="4651842"/>
            <a:ext cx="759460" cy="634071"/>
          </a:xfrm>
          <a:custGeom>
            <a:avLst/>
            <a:gdLst/>
            <a:ahLst/>
            <a:cxnLst/>
            <a:rect l="l" t="t" r="r" b="b"/>
            <a:pathLst>
              <a:path w="759460" h="1735454">
                <a:moveTo>
                  <a:pt x="568680" y="0"/>
                </a:moveTo>
                <a:lnTo>
                  <a:pt x="190499" y="0"/>
                </a:ln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499"/>
                </a:lnTo>
                <a:lnTo>
                  <a:pt x="0" y="1735277"/>
                </a:lnTo>
                <a:lnTo>
                  <a:pt x="759180" y="1735277"/>
                </a:lnTo>
                <a:lnTo>
                  <a:pt x="759180" y="190499"/>
                </a:lnTo>
                <a:lnTo>
                  <a:pt x="754149" y="146821"/>
                </a:lnTo>
                <a:lnTo>
                  <a:pt x="739817" y="106724"/>
                </a:lnTo>
                <a:lnTo>
                  <a:pt x="717328" y="71353"/>
                </a:lnTo>
                <a:lnTo>
                  <a:pt x="687827" y="41851"/>
                </a:lnTo>
                <a:lnTo>
                  <a:pt x="652456" y="19363"/>
                </a:lnTo>
                <a:lnTo>
                  <a:pt x="612359" y="5031"/>
                </a:lnTo>
                <a:lnTo>
                  <a:pt x="568680" y="0"/>
                </a:lnTo>
                <a:close/>
              </a:path>
            </a:pathLst>
          </a:custGeom>
          <a:solidFill>
            <a:srgbClr val="ECCBD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3306320" y="4066034"/>
            <a:ext cx="759460" cy="1880235"/>
          </a:xfrm>
          <a:custGeom>
            <a:avLst/>
            <a:gdLst/>
            <a:ahLst/>
            <a:cxnLst/>
            <a:rect l="l" t="t" r="r" b="b"/>
            <a:pathLst>
              <a:path w="759460" h="1880235">
                <a:moveTo>
                  <a:pt x="568667" y="0"/>
                </a:moveTo>
                <a:lnTo>
                  <a:pt x="190499" y="0"/>
                </a:lnTo>
                <a:lnTo>
                  <a:pt x="146813" y="5030"/>
                </a:lnTo>
                <a:lnTo>
                  <a:pt x="106713" y="19361"/>
                </a:lnTo>
                <a:lnTo>
                  <a:pt x="71342" y="41847"/>
                </a:lnTo>
                <a:lnTo>
                  <a:pt x="41843" y="71348"/>
                </a:lnTo>
                <a:lnTo>
                  <a:pt x="19358" y="106718"/>
                </a:lnTo>
                <a:lnTo>
                  <a:pt x="5030" y="146817"/>
                </a:lnTo>
                <a:lnTo>
                  <a:pt x="0" y="190500"/>
                </a:lnTo>
                <a:lnTo>
                  <a:pt x="0" y="1879866"/>
                </a:lnTo>
                <a:lnTo>
                  <a:pt x="759167" y="1879866"/>
                </a:lnTo>
                <a:lnTo>
                  <a:pt x="759167" y="190500"/>
                </a:lnTo>
                <a:lnTo>
                  <a:pt x="754136" y="146817"/>
                </a:lnTo>
                <a:lnTo>
                  <a:pt x="739804" y="106718"/>
                </a:lnTo>
                <a:lnTo>
                  <a:pt x="717316" y="71348"/>
                </a:lnTo>
                <a:lnTo>
                  <a:pt x="687814" y="41847"/>
                </a:lnTo>
                <a:lnTo>
                  <a:pt x="652443" y="19361"/>
                </a:lnTo>
                <a:lnTo>
                  <a:pt x="612346" y="5030"/>
                </a:lnTo>
                <a:lnTo>
                  <a:pt x="568667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3306320" y="3432384"/>
            <a:ext cx="759460" cy="1851116"/>
          </a:xfrm>
          <a:custGeom>
            <a:avLst/>
            <a:gdLst/>
            <a:ahLst/>
            <a:cxnLst/>
            <a:rect l="l" t="t" r="r" b="b"/>
            <a:pathLst>
              <a:path w="759460" h="1880235">
                <a:moveTo>
                  <a:pt x="568667" y="0"/>
                </a:moveTo>
                <a:lnTo>
                  <a:pt x="190499" y="0"/>
                </a:lnTo>
                <a:lnTo>
                  <a:pt x="146813" y="5030"/>
                </a:lnTo>
                <a:lnTo>
                  <a:pt x="106713" y="19361"/>
                </a:lnTo>
                <a:lnTo>
                  <a:pt x="71342" y="41847"/>
                </a:lnTo>
                <a:lnTo>
                  <a:pt x="41843" y="71348"/>
                </a:lnTo>
                <a:lnTo>
                  <a:pt x="19358" y="106718"/>
                </a:lnTo>
                <a:lnTo>
                  <a:pt x="5030" y="146817"/>
                </a:lnTo>
                <a:lnTo>
                  <a:pt x="0" y="190499"/>
                </a:lnTo>
                <a:lnTo>
                  <a:pt x="0" y="1879866"/>
                </a:lnTo>
                <a:lnTo>
                  <a:pt x="759167" y="1879866"/>
                </a:lnTo>
                <a:lnTo>
                  <a:pt x="759167" y="190499"/>
                </a:lnTo>
                <a:lnTo>
                  <a:pt x="754136" y="146817"/>
                </a:lnTo>
                <a:lnTo>
                  <a:pt x="739804" y="106718"/>
                </a:lnTo>
                <a:lnTo>
                  <a:pt x="717316" y="71348"/>
                </a:lnTo>
                <a:lnTo>
                  <a:pt x="687814" y="41847"/>
                </a:lnTo>
                <a:lnTo>
                  <a:pt x="652443" y="19361"/>
                </a:lnTo>
                <a:lnTo>
                  <a:pt x="612346" y="5030"/>
                </a:lnTo>
                <a:lnTo>
                  <a:pt x="568667" y="0"/>
                </a:lnTo>
                <a:close/>
              </a:path>
            </a:pathLst>
          </a:custGeom>
          <a:solidFill>
            <a:srgbClr val="7ECE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8065546" y="2887679"/>
            <a:ext cx="759460" cy="3061335"/>
          </a:xfrm>
          <a:custGeom>
            <a:avLst/>
            <a:gdLst/>
            <a:ahLst/>
            <a:cxnLst/>
            <a:rect l="l" t="t" r="r" b="b"/>
            <a:pathLst>
              <a:path w="759459" h="3061335">
                <a:moveTo>
                  <a:pt x="568667" y="0"/>
                </a:moveTo>
                <a:lnTo>
                  <a:pt x="190500" y="0"/>
                </a:lnTo>
                <a:lnTo>
                  <a:pt x="146813" y="5031"/>
                </a:lnTo>
                <a:lnTo>
                  <a:pt x="106713" y="19363"/>
                </a:lnTo>
                <a:lnTo>
                  <a:pt x="71342" y="41851"/>
                </a:lnTo>
                <a:lnTo>
                  <a:pt x="41843" y="71353"/>
                </a:lnTo>
                <a:lnTo>
                  <a:pt x="19358" y="106724"/>
                </a:lnTo>
                <a:lnTo>
                  <a:pt x="5030" y="146821"/>
                </a:lnTo>
                <a:lnTo>
                  <a:pt x="0" y="190499"/>
                </a:lnTo>
                <a:lnTo>
                  <a:pt x="0" y="3060826"/>
                </a:lnTo>
                <a:lnTo>
                  <a:pt x="759167" y="3060826"/>
                </a:lnTo>
                <a:lnTo>
                  <a:pt x="759167" y="190499"/>
                </a:lnTo>
                <a:lnTo>
                  <a:pt x="754135" y="146821"/>
                </a:lnTo>
                <a:lnTo>
                  <a:pt x="739802" y="106724"/>
                </a:lnTo>
                <a:lnTo>
                  <a:pt x="717312" y="71353"/>
                </a:lnTo>
                <a:lnTo>
                  <a:pt x="687809" y="41851"/>
                </a:lnTo>
                <a:lnTo>
                  <a:pt x="652437" y="19363"/>
                </a:lnTo>
                <a:lnTo>
                  <a:pt x="612342" y="5031"/>
                </a:lnTo>
                <a:lnTo>
                  <a:pt x="568667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8065546" y="2125449"/>
            <a:ext cx="759460" cy="3160860"/>
          </a:xfrm>
          <a:custGeom>
            <a:avLst/>
            <a:gdLst/>
            <a:ahLst/>
            <a:cxnLst/>
            <a:rect l="l" t="t" r="r" b="b"/>
            <a:pathLst>
              <a:path w="759459" h="2953385">
                <a:moveTo>
                  <a:pt x="568667" y="0"/>
                </a:moveTo>
                <a:lnTo>
                  <a:pt x="190500" y="0"/>
                </a:lnTo>
                <a:lnTo>
                  <a:pt x="146813" y="5031"/>
                </a:lnTo>
                <a:lnTo>
                  <a:pt x="106713" y="19363"/>
                </a:lnTo>
                <a:lnTo>
                  <a:pt x="71342" y="41851"/>
                </a:lnTo>
                <a:lnTo>
                  <a:pt x="41843" y="71353"/>
                </a:lnTo>
                <a:lnTo>
                  <a:pt x="19358" y="106724"/>
                </a:lnTo>
                <a:lnTo>
                  <a:pt x="5030" y="146821"/>
                </a:lnTo>
                <a:lnTo>
                  <a:pt x="0" y="190500"/>
                </a:lnTo>
                <a:lnTo>
                  <a:pt x="0" y="2952813"/>
                </a:lnTo>
                <a:lnTo>
                  <a:pt x="759167" y="2952813"/>
                </a:lnTo>
                <a:lnTo>
                  <a:pt x="759167" y="190500"/>
                </a:lnTo>
                <a:lnTo>
                  <a:pt x="754135" y="146821"/>
                </a:lnTo>
                <a:lnTo>
                  <a:pt x="739802" y="106724"/>
                </a:lnTo>
                <a:lnTo>
                  <a:pt x="717312" y="71353"/>
                </a:lnTo>
                <a:lnTo>
                  <a:pt x="687809" y="41851"/>
                </a:lnTo>
                <a:lnTo>
                  <a:pt x="652437" y="19363"/>
                </a:lnTo>
                <a:lnTo>
                  <a:pt x="612342" y="5031"/>
                </a:lnTo>
                <a:lnTo>
                  <a:pt x="568667" y="0"/>
                </a:lnTo>
                <a:close/>
              </a:path>
            </a:pathLst>
          </a:custGeom>
          <a:solidFill>
            <a:srgbClr val="D5DD6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6479137" y="3369697"/>
            <a:ext cx="759460" cy="2591435"/>
          </a:xfrm>
          <a:custGeom>
            <a:avLst/>
            <a:gdLst/>
            <a:ahLst/>
            <a:cxnLst/>
            <a:rect l="l" t="t" r="r" b="b"/>
            <a:pathLst>
              <a:path w="759459" h="2591435">
                <a:moveTo>
                  <a:pt x="568667" y="0"/>
                </a:moveTo>
                <a:lnTo>
                  <a:pt x="190499" y="0"/>
                </a:lnTo>
                <a:lnTo>
                  <a:pt x="146813" y="5031"/>
                </a:lnTo>
                <a:lnTo>
                  <a:pt x="106713" y="19363"/>
                </a:lnTo>
                <a:lnTo>
                  <a:pt x="71342" y="41851"/>
                </a:lnTo>
                <a:lnTo>
                  <a:pt x="41843" y="71353"/>
                </a:lnTo>
                <a:lnTo>
                  <a:pt x="19358" y="106724"/>
                </a:lnTo>
                <a:lnTo>
                  <a:pt x="5030" y="146821"/>
                </a:lnTo>
                <a:lnTo>
                  <a:pt x="0" y="190500"/>
                </a:lnTo>
                <a:lnTo>
                  <a:pt x="0" y="2590850"/>
                </a:lnTo>
                <a:lnTo>
                  <a:pt x="759167" y="2590850"/>
                </a:lnTo>
                <a:lnTo>
                  <a:pt x="759167" y="190500"/>
                </a:lnTo>
                <a:lnTo>
                  <a:pt x="754135" y="146821"/>
                </a:lnTo>
                <a:lnTo>
                  <a:pt x="739802" y="106724"/>
                </a:lnTo>
                <a:lnTo>
                  <a:pt x="717312" y="71353"/>
                </a:lnTo>
                <a:lnTo>
                  <a:pt x="687809" y="41851"/>
                </a:lnTo>
                <a:lnTo>
                  <a:pt x="652437" y="19363"/>
                </a:lnTo>
                <a:lnTo>
                  <a:pt x="612342" y="5031"/>
                </a:lnTo>
                <a:lnTo>
                  <a:pt x="568667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6479137" y="2714625"/>
            <a:ext cx="759460" cy="2568877"/>
          </a:xfrm>
          <a:custGeom>
            <a:avLst/>
            <a:gdLst/>
            <a:ahLst/>
            <a:cxnLst/>
            <a:rect l="l" t="t" r="r" b="b"/>
            <a:pathLst>
              <a:path w="759459" h="2591435">
                <a:moveTo>
                  <a:pt x="568667" y="0"/>
                </a:moveTo>
                <a:lnTo>
                  <a:pt x="190499" y="0"/>
                </a:lnTo>
                <a:lnTo>
                  <a:pt x="146813" y="5031"/>
                </a:lnTo>
                <a:lnTo>
                  <a:pt x="106713" y="19363"/>
                </a:lnTo>
                <a:lnTo>
                  <a:pt x="71342" y="41851"/>
                </a:lnTo>
                <a:lnTo>
                  <a:pt x="41843" y="71353"/>
                </a:lnTo>
                <a:lnTo>
                  <a:pt x="19358" y="106724"/>
                </a:lnTo>
                <a:lnTo>
                  <a:pt x="5030" y="146821"/>
                </a:lnTo>
                <a:lnTo>
                  <a:pt x="0" y="190499"/>
                </a:lnTo>
                <a:lnTo>
                  <a:pt x="0" y="2590850"/>
                </a:lnTo>
                <a:lnTo>
                  <a:pt x="759167" y="2590850"/>
                </a:lnTo>
                <a:lnTo>
                  <a:pt x="759167" y="190499"/>
                </a:lnTo>
                <a:lnTo>
                  <a:pt x="754135" y="146821"/>
                </a:lnTo>
                <a:lnTo>
                  <a:pt x="739802" y="106724"/>
                </a:lnTo>
                <a:lnTo>
                  <a:pt x="717312" y="71353"/>
                </a:lnTo>
                <a:lnTo>
                  <a:pt x="687809" y="41851"/>
                </a:lnTo>
                <a:lnTo>
                  <a:pt x="652437" y="19363"/>
                </a:lnTo>
                <a:lnTo>
                  <a:pt x="612342" y="5031"/>
                </a:lnTo>
                <a:lnTo>
                  <a:pt x="568667" y="0"/>
                </a:lnTo>
                <a:close/>
              </a:path>
            </a:pathLst>
          </a:custGeom>
          <a:solidFill>
            <a:srgbClr val="FAC08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4892728" y="3839668"/>
            <a:ext cx="759460" cy="2097405"/>
          </a:xfrm>
          <a:custGeom>
            <a:avLst/>
            <a:gdLst/>
            <a:ahLst/>
            <a:cxnLst/>
            <a:rect l="l" t="t" r="r" b="b"/>
            <a:pathLst>
              <a:path w="759460" h="2097404">
                <a:moveTo>
                  <a:pt x="568667" y="0"/>
                </a:moveTo>
                <a:lnTo>
                  <a:pt x="190499" y="0"/>
                </a:lnTo>
                <a:lnTo>
                  <a:pt x="146813" y="5031"/>
                </a:lnTo>
                <a:lnTo>
                  <a:pt x="106713" y="19363"/>
                </a:lnTo>
                <a:lnTo>
                  <a:pt x="71342" y="41851"/>
                </a:lnTo>
                <a:lnTo>
                  <a:pt x="41843" y="71353"/>
                </a:lnTo>
                <a:lnTo>
                  <a:pt x="19358" y="106724"/>
                </a:lnTo>
                <a:lnTo>
                  <a:pt x="5030" y="146821"/>
                </a:lnTo>
                <a:lnTo>
                  <a:pt x="0" y="190499"/>
                </a:lnTo>
                <a:lnTo>
                  <a:pt x="0" y="2096795"/>
                </a:lnTo>
                <a:lnTo>
                  <a:pt x="759167" y="2096795"/>
                </a:lnTo>
                <a:lnTo>
                  <a:pt x="759167" y="190499"/>
                </a:lnTo>
                <a:lnTo>
                  <a:pt x="754135" y="146821"/>
                </a:lnTo>
                <a:lnTo>
                  <a:pt x="739802" y="106724"/>
                </a:lnTo>
                <a:lnTo>
                  <a:pt x="717312" y="71353"/>
                </a:lnTo>
                <a:lnTo>
                  <a:pt x="687809" y="41851"/>
                </a:lnTo>
                <a:lnTo>
                  <a:pt x="652437" y="19363"/>
                </a:lnTo>
                <a:lnTo>
                  <a:pt x="612342" y="5031"/>
                </a:lnTo>
                <a:lnTo>
                  <a:pt x="568667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4892728" y="3693187"/>
            <a:ext cx="759460" cy="1590314"/>
          </a:xfrm>
          <a:custGeom>
            <a:avLst/>
            <a:gdLst/>
            <a:ahLst/>
            <a:cxnLst/>
            <a:rect l="l" t="t" r="r" b="b"/>
            <a:pathLst>
              <a:path w="759460" h="2097404">
                <a:moveTo>
                  <a:pt x="568667" y="0"/>
                </a:moveTo>
                <a:lnTo>
                  <a:pt x="190499" y="0"/>
                </a:lnTo>
                <a:lnTo>
                  <a:pt x="146813" y="5031"/>
                </a:lnTo>
                <a:lnTo>
                  <a:pt x="106713" y="19363"/>
                </a:lnTo>
                <a:lnTo>
                  <a:pt x="71342" y="41851"/>
                </a:lnTo>
                <a:lnTo>
                  <a:pt x="41843" y="71353"/>
                </a:lnTo>
                <a:lnTo>
                  <a:pt x="19358" y="106724"/>
                </a:lnTo>
                <a:lnTo>
                  <a:pt x="5030" y="146821"/>
                </a:lnTo>
                <a:lnTo>
                  <a:pt x="0" y="190499"/>
                </a:lnTo>
                <a:lnTo>
                  <a:pt x="0" y="2096795"/>
                </a:lnTo>
                <a:lnTo>
                  <a:pt x="759167" y="2096795"/>
                </a:lnTo>
                <a:lnTo>
                  <a:pt x="759167" y="190499"/>
                </a:lnTo>
                <a:lnTo>
                  <a:pt x="754135" y="146821"/>
                </a:lnTo>
                <a:lnTo>
                  <a:pt x="739802" y="106724"/>
                </a:lnTo>
                <a:lnTo>
                  <a:pt x="717312" y="71353"/>
                </a:lnTo>
                <a:lnTo>
                  <a:pt x="687809" y="41851"/>
                </a:lnTo>
                <a:lnTo>
                  <a:pt x="652437" y="19363"/>
                </a:lnTo>
                <a:lnTo>
                  <a:pt x="612342" y="5031"/>
                </a:lnTo>
                <a:lnTo>
                  <a:pt x="568667" y="0"/>
                </a:lnTo>
                <a:close/>
              </a:path>
            </a:pathLst>
          </a:custGeom>
          <a:solidFill>
            <a:srgbClr val="A8CD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20"/>
          <p:cNvSpPr txBox="1"/>
          <p:nvPr/>
        </p:nvSpPr>
        <p:spPr>
          <a:xfrm>
            <a:off x="1480846" y="1144582"/>
            <a:ext cx="456919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2000" b="1" dirty="0" smtClean="0">
                <a:solidFill>
                  <a:srgbClr val="E30613"/>
                </a:solidFill>
                <a:latin typeface="Calibri"/>
                <a:cs typeface="Calibri"/>
              </a:rPr>
              <a:t>Выпуск готовой продукции «</a:t>
            </a:r>
            <a:r>
              <a:rPr sz="2000" b="1" dirty="0" smtClean="0">
                <a:solidFill>
                  <a:srgbClr val="E30613"/>
                </a:solidFill>
                <a:latin typeface="Calibri"/>
                <a:cs typeface="Calibri"/>
              </a:rPr>
              <a:t>A</a:t>
            </a:r>
            <a:r>
              <a:rPr lang="ru-RU" sz="2000" b="1" dirty="0" smtClean="0">
                <a:solidFill>
                  <a:srgbClr val="E30613"/>
                </a:solidFill>
                <a:latin typeface="Calibri"/>
                <a:cs typeface="Calibri"/>
              </a:rPr>
              <a:t>КРИХИН» </a:t>
            </a:r>
            <a:r>
              <a:rPr sz="2000" b="1" dirty="0" smtClean="0">
                <a:solidFill>
                  <a:srgbClr val="656D73"/>
                </a:solidFill>
                <a:latin typeface="Calibri"/>
                <a:cs typeface="Calibri"/>
              </a:rPr>
              <a:t>201</a:t>
            </a:r>
            <a:r>
              <a:rPr lang="ru-RU" sz="2000" b="1" dirty="0" smtClean="0">
                <a:solidFill>
                  <a:srgbClr val="656D73"/>
                </a:solidFill>
                <a:latin typeface="Calibri"/>
                <a:cs typeface="Calibri"/>
              </a:rPr>
              <a:t>2</a:t>
            </a:r>
            <a:r>
              <a:rPr sz="2000" b="1" dirty="0" smtClean="0">
                <a:solidFill>
                  <a:srgbClr val="656D73"/>
                </a:solidFill>
                <a:latin typeface="Calibri"/>
                <a:cs typeface="Calibri"/>
              </a:rPr>
              <a:t>-201</a:t>
            </a:r>
            <a:r>
              <a:rPr lang="ru-RU" sz="2000" b="1" dirty="0" smtClean="0">
                <a:solidFill>
                  <a:srgbClr val="656D73"/>
                </a:solidFill>
                <a:latin typeface="Calibri"/>
                <a:cs typeface="Calibri"/>
              </a:rPr>
              <a:t>6 гг.</a:t>
            </a:r>
            <a:r>
              <a:rPr sz="2000" b="1" dirty="0" smtClean="0">
                <a:solidFill>
                  <a:srgbClr val="656D73"/>
                </a:solidFill>
                <a:latin typeface="Calibri"/>
                <a:cs typeface="Calibri"/>
              </a:rPr>
              <a:t> </a:t>
            </a:r>
            <a:r>
              <a:rPr lang="ru-RU" sz="2000" b="1" spc="-5" dirty="0">
                <a:solidFill>
                  <a:srgbClr val="656D73"/>
                </a:solidFill>
                <a:latin typeface="Calibri"/>
                <a:cs typeface="Calibri"/>
              </a:rPr>
              <a:t>в</a:t>
            </a:r>
            <a:r>
              <a:rPr sz="2000" b="1" spc="-5" dirty="0" smtClean="0">
                <a:solidFill>
                  <a:srgbClr val="656D73"/>
                </a:solidFill>
                <a:latin typeface="Calibri"/>
                <a:cs typeface="Calibri"/>
              </a:rPr>
              <a:t> </a:t>
            </a:r>
            <a:r>
              <a:rPr lang="ru-RU" sz="2000" b="1" dirty="0" smtClean="0">
                <a:solidFill>
                  <a:srgbClr val="656D73"/>
                </a:solidFill>
                <a:latin typeface="Calibri"/>
                <a:cs typeface="Calibri"/>
              </a:rPr>
              <a:t>млн. упаковок</a:t>
            </a:r>
            <a:endParaRPr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1480846" y="1978554"/>
            <a:ext cx="6612255" cy="1314450"/>
          </a:xfrm>
          <a:custGeom>
            <a:avLst/>
            <a:gdLst/>
            <a:ahLst/>
            <a:cxnLst/>
            <a:rect l="l" t="t" r="r" b="b"/>
            <a:pathLst>
              <a:path w="6612255" h="1314450">
                <a:moveTo>
                  <a:pt x="0" y="1313916"/>
                </a:moveTo>
                <a:lnTo>
                  <a:pt x="6611975" y="0"/>
                </a:lnTo>
              </a:path>
            </a:pathLst>
          </a:custGeom>
          <a:ln w="38099">
            <a:solidFill>
              <a:srgbClr val="7A7A7A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7966623" y="1885291"/>
            <a:ext cx="252955" cy="225085"/>
          </a:xfrm>
          <a:custGeom>
            <a:avLst/>
            <a:gdLst/>
            <a:ahLst/>
            <a:cxnLst/>
            <a:rect l="l" t="t" r="r" b="b"/>
            <a:pathLst>
              <a:path w="131445" h="216535">
                <a:moveTo>
                  <a:pt x="0" y="0"/>
                </a:moveTo>
                <a:lnTo>
                  <a:pt x="131114" y="77622"/>
                </a:lnTo>
                <a:lnTo>
                  <a:pt x="49187" y="216052"/>
                </a:lnTo>
              </a:path>
            </a:pathLst>
          </a:custGeom>
          <a:ln w="63500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711224"/>
              </p:ext>
            </p:extLst>
          </p:nvPr>
        </p:nvGraphicFramePr>
        <p:xfrm>
          <a:off x="1719898" y="5353884"/>
          <a:ext cx="7087987" cy="11663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045"/>
                <a:gridCol w="1578096"/>
                <a:gridCol w="1598367"/>
                <a:gridCol w="1575439"/>
                <a:gridCol w="1163040"/>
              </a:tblGrid>
              <a:tr h="609983">
                <a:tc>
                  <a:txBody>
                    <a:bodyPr/>
                    <a:lstStyle/>
                    <a:p>
                      <a:pPr marL="119380">
                        <a:lnSpc>
                          <a:spcPts val="3540"/>
                        </a:lnSpc>
                      </a:pPr>
                      <a:r>
                        <a:rPr lang="ru-RU" sz="3200" b="1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lang="ru-RU" sz="3200" b="1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293">
                      <a:solidFill>
                        <a:srgbClr val="E306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5934" algn="r">
                        <a:lnSpc>
                          <a:spcPts val="3540"/>
                        </a:lnSpc>
                      </a:pPr>
                      <a:r>
                        <a:rPr lang="ru-RU" sz="3200" b="1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64 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293">
                      <a:solidFill>
                        <a:srgbClr val="E306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3555">
                        <a:lnSpc>
                          <a:spcPts val="3540"/>
                        </a:lnSpc>
                      </a:pPr>
                      <a:r>
                        <a:rPr lang="ru-RU" sz="3200" b="1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 59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293">
                      <a:solidFill>
                        <a:srgbClr val="E306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3540"/>
                        </a:lnSpc>
                      </a:pPr>
                      <a:r>
                        <a:rPr lang="ru-RU" sz="3200" b="1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72   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293">
                      <a:solidFill>
                        <a:srgbClr val="E306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ts val="3540"/>
                        </a:lnSpc>
                      </a:pPr>
                      <a:r>
                        <a:rPr lang="ru-RU" sz="3200" b="1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 77      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293">
                      <a:solidFill>
                        <a:srgbClr val="E30613"/>
                      </a:solidFill>
                      <a:prstDash val="solid"/>
                    </a:lnB>
                  </a:tcPr>
                </a:tc>
              </a:tr>
              <a:tr h="556394"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2200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201</a:t>
                      </a:r>
                      <a:r>
                        <a:rPr lang="ru-RU" sz="2200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293">
                      <a:solidFill>
                        <a:srgbClr val="E3061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08000" algn="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2200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201</a:t>
                      </a:r>
                      <a:r>
                        <a:rPr lang="ru-RU" sz="2200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293">
                      <a:solidFill>
                        <a:srgbClr val="E3061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2324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2200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201</a:t>
                      </a:r>
                      <a:r>
                        <a:rPr lang="ru-RU" sz="2200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293">
                      <a:solidFill>
                        <a:srgbClr val="E3061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2200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201</a:t>
                      </a:r>
                      <a:r>
                        <a:rPr lang="ru-RU" sz="2200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293">
                      <a:solidFill>
                        <a:srgbClr val="E3061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2200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201</a:t>
                      </a:r>
                      <a:r>
                        <a:rPr lang="ru-RU" sz="2200" dirty="0" smtClean="0">
                          <a:solidFill>
                            <a:srgbClr val="7A7A7A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293">
                      <a:solidFill>
                        <a:srgbClr val="E30613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3" name="object 30"/>
          <p:cNvSpPr/>
          <p:nvPr/>
        </p:nvSpPr>
        <p:spPr>
          <a:xfrm>
            <a:off x="1721091" y="5953628"/>
            <a:ext cx="7101840" cy="0"/>
          </a:xfrm>
          <a:custGeom>
            <a:avLst/>
            <a:gdLst/>
            <a:ahLst/>
            <a:cxnLst/>
            <a:rect l="l" t="t" r="r" b="b"/>
            <a:pathLst>
              <a:path w="7101840">
                <a:moveTo>
                  <a:pt x="0" y="0"/>
                </a:moveTo>
                <a:lnTo>
                  <a:pt x="7101585" y="0"/>
                </a:lnTo>
              </a:path>
            </a:pathLst>
          </a:custGeom>
          <a:ln w="25400">
            <a:solidFill>
              <a:srgbClr val="E3061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" name="Picture 4" descr="Y:\Akrihin\040_Preza_Akrihin_corporate\03_DESIGN\Akrikhin_prez_All_07.ai\materials\Untitled-2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0" y="6219825"/>
            <a:ext cx="3136900" cy="13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179" y="6762815"/>
            <a:ext cx="2408441" cy="68812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81120" y="6831480"/>
            <a:ext cx="2274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* </a:t>
            </a:r>
            <a:r>
              <a:rPr lang="ru-RU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Корпоративный отчет, </a:t>
            </a:r>
            <a:r>
              <a:rPr lang="ru-RU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2016</a:t>
            </a:r>
            <a:r>
              <a:rPr lang="en-U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.</a:t>
            </a:r>
            <a:endParaRPr lang="ru-RU" sz="10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5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4899" y="342994"/>
            <a:ext cx="7643602" cy="505459"/>
          </a:xfrm>
        </p:spPr>
        <p:txBody>
          <a:bodyPr/>
          <a:lstStyle/>
          <a:p>
            <a:r>
              <a:rPr lang="ru-RU" spc="5" dirty="0" smtClean="0"/>
              <a:t>Финансовые показатели</a:t>
            </a:r>
            <a:endParaRPr lang="ru-RU" dirty="0"/>
          </a:p>
        </p:txBody>
      </p:sp>
      <p:sp>
        <p:nvSpPr>
          <p:cNvPr id="8" name="object 9"/>
          <p:cNvSpPr/>
          <p:nvPr/>
        </p:nvSpPr>
        <p:spPr>
          <a:xfrm>
            <a:off x="1719901" y="1835467"/>
            <a:ext cx="7052945" cy="0"/>
          </a:xfrm>
          <a:custGeom>
            <a:avLst/>
            <a:gdLst/>
            <a:ahLst/>
            <a:cxnLst/>
            <a:rect l="l" t="t" r="r" b="b"/>
            <a:pathLst>
              <a:path w="7052945">
                <a:moveTo>
                  <a:pt x="0" y="0"/>
                </a:moveTo>
                <a:lnTo>
                  <a:pt x="7052830" y="0"/>
                </a:lnTo>
              </a:path>
            </a:pathLst>
          </a:custGeom>
          <a:ln w="12293">
            <a:solidFill>
              <a:srgbClr val="E3061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30"/>
          <p:cNvSpPr/>
          <p:nvPr/>
        </p:nvSpPr>
        <p:spPr>
          <a:xfrm>
            <a:off x="1721091" y="5953628"/>
            <a:ext cx="7101840" cy="0"/>
          </a:xfrm>
          <a:custGeom>
            <a:avLst/>
            <a:gdLst/>
            <a:ahLst/>
            <a:cxnLst/>
            <a:rect l="l" t="t" r="r" b="b"/>
            <a:pathLst>
              <a:path w="7101840">
                <a:moveTo>
                  <a:pt x="0" y="0"/>
                </a:moveTo>
                <a:lnTo>
                  <a:pt x="7101585" y="0"/>
                </a:lnTo>
              </a:path>
            </a:pathLst>
          </a:custGeom>
          <a:ln w="25400">
            <a:solidFill>
              <a:srgbClr val="E3061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" name="Picture 4" descr="Y:\Akrihin\040_Preza_Akrihin_corporate\03_DESIGN\Akrikhin_prez_All_07.ai\materials\Untitled-2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0" y="6219825"/>
            <a:ext cx="3136900" cy="13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179" y="6762815"/>
            <a:ext cx="2408441" cy="688126"/>
          </a:xfrm>
          <a:prstGeom prst="rect">
            <a:avLst/>
          </a:prstGeom>
        </p:spPr>
      </p:pic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916197"/>
              </p:ext>
            </p:extLst>
          </p:nvPr>
        </p:nvGraphicFramePr>
        <p:xfrm>
          <a:off x="469900" y="1846201"/>
          <a:ext cx="9879720" cy="410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object 7"/>
          <p:cNvSpPr/>
          <p:nvPr/>
        </p:nvSpPr>
        <p:spPr>
          <a:xfrm>
            <a:off x="1458768" y="1112141"/>
            <a:ext cx="4421331" cy="734060"/>
          </a:xfrm>
          <a:custGeom>
            <a:avLst/>
            <a:gdLst/>
            <a:ahLst/>
            <a:cxnLst/>
            <a:rect l="l" t="t" r="r" b="b"/>
            <a:pathLst>
              <a:path w="3052445" h="734060">
                <a:moveTo>
                  <a:pt x="2867888" y="0"/>
                </a:moveTo>
                <a:lnTo>
                  <a:pt x="184353" y="0"/>
                </a:lnTo>
                <a:lnTo>
                  <a:pt x="135344" y="6586"/>
                </a:lnTo>
                <a:lnTo>
                  <a:pt x="91306" y="25172"/>
                </a:lnTo>
                <a:lnTo>
                  <a:pt x="53995" y="54001"/>
                </a:lnTo>
                <a:lnTo>
                  <a:pt x="25169" y="91315"/>
                </a:lnTo>
                <a:lnTo>
                  <a:pt x="6585" y="135356"/>
                </a:lnTo>
                <a:lnTo>
                  <a:pt x="0" y="184365"/>
                </a:lnTo>
                <a:lnTo>
                  <a:pt x="0" y="733907"/>
                </a:lnTo>
                <a:lnTo>
                  <a:pt x="3052267" y="733907"/>
                </a:lnTo>
                <a:lnTo>
                  <a:pt x="3052267" y="184365"/>
                </a:lnTo>
                <a:lnTo>
                  <a:pt x="3045680" y="135356"/>
                </a:lnTo>
                <a:lnTo>
                  <a:pt x="3027093" y="91315"/>
                </a:lnTo>
                <a:lnTo>
                  <a:pt x="2998263" y="54001"/>
                </a:lnTo>
                <a:lnTo>
                  <a:pt x="2960947" y="25172"/>
                </a:lnTo>
                <a:lnTo>
                  <a:pt x="2916903" y="6586"/>
                </a:lnTo>
                <a:lnTo>
                  <a:pt x="2867888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pPr marL="12700"/>
            <a:r>
              <a:rPr lang="ru-RU" b="1" dirty="0" smtClean="0">
                <a:solidFill>
                  <a:srgbClr val="E30613"/>
                </a:solidFill>
                <a:cs typeface="Calibri"/>
              </a:rPr>
              <a:t> Рост объема продаж</a:t>
            </a:r>
          </a:p>
          <a:p>
            <a:pPr marL="12700"/>
            <a:r>
              <a:rPr lang="ru-RU" b="1" dirty="0" smtClean="0">
                <a:solidFill>
                  <a:srgbClr val="656D73"/>
                </a:solidFill>
                <a:cs typeface="Calibri"/>
              </a:rPr>
              <a:t>2007-2016 </a:t>
            </a:r>
            <a:r>
              <a:rPr lang="ru-RU" b="1" dirty="0">
                <a:solidFill>
                  <a:srgbClr val="656D73"/>
                </a:solidFill>
                <a:cs typeface="Calibri"/>
              </a:rPr>
              <a:t>гг. </a:t>
            </a:r>
            <a:r>
              <a:rPr lang="ru-RU" b="1" spc="-5" dirty="0">
                <a:solidFill>
                  <a:srgbClr val="656D73"/>
                </a:solidFill>
                <a:cs typeface="Calibri"/>
              </a:rPr>
              <a:t>в </a:t>
            </a:r>
            <a:r>
              <a:rPr lang="ru-RU" b="1" dirty="0" smtClean="0">
                <a:solidFill>
                  <a:srgbClr val="656D73"/>
                </a:solidFill>
                <a:cs typeface="Calibri"/>
              </a:rPr>
              <a:t>млрд. руб.</a:t>
            </a:r>
            <a:endParaRPr lang="ru-RU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9" name="object 8"/>
          <p:cNvSpPr/>
          <p:nvPr/>
        </p:nvSpPr>
        <p:spPr>
          <a:xfrm>
            <a:off x="1444254" y="1101407"/>
            <a:ext cx="4435845" cy="734060"/>
          </a:xfrm>
          <a:custGeom>
            <a:avLst/>
            <a:gdLst/>
            <a:ahLst/>
            <a:cxnLst/>
            <a:rect l="l" t="t" r="r" b="b"/>
            <a:pathLst>
              <a:path w="3052445" h="734060">
                <a:moveTo>
                  <a:pt x="3052267" y="733907"/>
                </a:moveTo>
                <a:lnTo>
                  <a:pt x="3052267" y="184365"/>
                </a:lnTo>
                <a:lnTo>
                  <a:pt x="3045680" y="135356"/>
                </a:lnTo>
                <a:lnTo>
                  <a:pt x="3027093" y="91315"/>
                </a:lnTo>
                <a:lnTo>
                  <a:pt x="2998263" y="54001"/>
                </a:lnTo>
                <a:lnTo>
                  <a:pt x="2960947" y="25172"/>
                </a:lnTo>
                <a:lnTo>
                  <a:pt x="2916903" y="6586"/>
                </a:lnTo>
                <a:lnTo>
                  <a:pt x="2867888" y="0"/>
                </a:lnTo>
                <a:lnTo>
                  <a:pt x="184353" y="0"/>
                </a:lnTo>
                <a:lnTo>
                  <a:pt x="135344" y="6586"/>
                </a:lnTo>
                <a:lnTo>
                  <a:pt x="91306" y="25172"/>
                </a:lnTo>
                <a:lnTo>
                  <a:pt x="53995" y="54001"/>
                </a:lnTo>
                <a:lnTo>
                  <a:pt x="25169" y="91315"/>
                </a:lnTo>
                <a:lnTo>
                  <a:pt x="6585" y="135356"/>
                </a:lnTo>
                <a:lnTo>
                  <a:pt x="0" y="184365"/>
                </a:lnTo>
                <a:lnTo>
                  <a:pt x="0" y="733907"/>
                </a:lnTo>
                <a:lnTo>
                  <a:pt x="3052267" y="733907"/>
                </a:lnTo>
                <a:close/>
              </a:path>
            </a:pathLst>
          </a:custGeom>
          <a:ln w="12293">
            <a:solidFill>
              <a:srgbClr val="E3061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1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771186"/>
              </p:ext>
            </p:extLst>
          </p:nvPr>
        </p:nvGraphicFramePr>
        <p:xfrm>
          <a:off x="736052" y="2333628"/>
          <a:ext cx="5144048" cy="420199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03367"/>
                <a:gridCol w="1615294"/>
                <a:gridCol w="1360248"/>
                <a:gridCol w="765139"/>
              </a:tblGrid>
              <a:tr h="295114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350" b="0" i="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АK</a:t>
                      </a:r>
                      <a:r>
                        <a:rPr lang="ru-RU" sz="1350" b="0" i="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РИДЕРМ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8031">
                      <a:solidFill>
                        <a:srgbClr val="FFFFFF"/>
                      </a:solidFill>
                      <a:prstDash val="solid"/>
                    </a:lnR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520"/>
                        </a:spcBef>
                        <a:tabLst/>
                      </a:pPr>
                      <a:r>
                        <a:rPr lang="ru-RU" sz="1350" b="0" i="0" dirty="0" err="1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Бетаметазон</a:t>
                      </a:r>
                      <a:r>
                        <a:rPr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8031">
                      <a:solidFill>
                        <a:srgbClr val="FFFFFF"/>
                      </a:solidFill>
                      <a:prstDash val="solid"/>
                    </a:lnL>
                    <a:lnR w="6963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350" b="0" i="0" spc="-5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Дерматология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6963">
                      <a:solidFill>
                        <a:srgbClr val="FFFFFF"/>
                      </a:solidFill>
                      <a:prstDash val="solid"/>
                    </a:lnL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155"/>
                        </a:spcBef>
                        <a:tabLst/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12%</a:t>
                      </a:r>
                      <a:endParaRPr lang="ru-RU"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E5E5E5"/>
                    </a:solidFill>
                  </a:tcPr>
                </a:tc>
              </a:tr>
              <a:tr h="65076"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</a:tr>
              <a:tr h="295114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350" b="0" i="0" spc="-5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КАПОТЕН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8031">
                      <a:solidFill>
                        <a:srgbClr val="FFFFFF"/>
                      </a:solidFill>
                      <a:prstDash val="solid"/>
                    </a:lnR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480"/>
                        </a:spcBef>
                        <a:tabLst/>
                      </a:pPr>
                      <a:r>
                        <a:rPr lang="ru-RU" sz="1350" b="0" i="0" spc="-5" dirty="0" err="1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Каптоприл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8031">
                      <a:solidFill>
                        <a:srgbClr val="FFFFFF"/>
                      </a:solidFill>
                      <a:prstDash val="solid"/>
                    </a:lnL>
                    <a:lnR w="6963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350" b="0" i="0" spc="-5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Кардиология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6963">
                      <a:solidFill>
                        <a:srgbClr val="FFFFFF"/>
                      </a:solidFill>
                      <a:prstDash val="solid"/>
                    </a:lnL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155"/>
                        </a:spcBef>
                        <a:tabLst/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10%</a:t>
                      </a:r>
                      <a:endParaRPr lang="ru-RU"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E5E5E5"/>
                    </a:solidFill>
                  </a:tcPr>
                </a:tc>
              </a:tr>
              <a:tr h="65076"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</a:tr>
              <a:tr h="405981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lang="ru-RU" sz="1350" b="0" i="0" dirty="0" smtClean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ФИТОЛИЗИН</a:t>
                      </a:r>
                      <a:endParaRPr sz="1350" b="0" i="0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8031">
                      <a:solidFill>
                        <a:srgbClr val="FFFFFF"/>
                      </a:solidFill>
                      <a:prstDash val="solid"/>
                    </a:lnR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90488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Растительный</a:t>
                      </a:r>
                      <a:r>
                        <a:rPr lang="ru-RU" sz="1350" b="0" i="0" baseline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экстракт</a:t>
                      </a:r>
                      <a:endParaRPr lang="ru-RU" sz="1350" b="0" i="0" dirty="0" smtClean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8031">
                      <a:solidFill>
                        <a:srgbClr val="FFFFFF"/>
                      </a:solidFill>
                      <a:prstDash val="solid"/>
                    </a:lnL>
                    <a:lnR w="6963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Урология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6963">
                      <a:solidFill>
                        <a:srgbClr val="FFFFFF"/>
                      </a:solidFill>
                      <a:prstDash val="solid"/>
                    </a:lnL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155"/>
                        </a:spcBef>
                        <a:tabLst/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6%</a:t>
                      </a:r>
                      <a:endParaRPr lang="ru-RU"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E5E5E5"/>
                    </a:solidFill>
                  </a:tcPr>
                </a:tc>
              </a:tr>
              <a:tr h="65076"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</a:tr>
              <a:tr h="295114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ru-RU" sz="1350" b="0" i="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АКВАДЕТРИМ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8031">
                      <a:solidFill>
                        <a:srgbClr val="FFFFFF"/>
                      </a:solidFill>
                      <a:prstDash val="solid"/>
                    </a:lnR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395"/>
                        </a:spcBef>
                        <a:tabLst/>
                      </a:pPr>
                      <a:r>
                        <a:rPr lang="ru-RU" sz="1350" b="0" i="0" dirty="0" err="1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Колекальциферол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8031">
                      <a:solidFill>
                        <a:srgbClr val="FFFFFF"/>
                      </a:solidFill>
                      <a:prstDash val="solid"/>
                    </a:lnL>
                    <a:lnR w="6963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Педиатрия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6963">
                      <a:solidFill>
                        <a:srgbClr val="FFFFFF"/>
                      </a:solidFill>
                      <a:prstDash val="solid"/>
                    </a:lnL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155"/>
                        </a:spcBef>
                        <a:tabLst/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4%</a:t>
                      </a:r>
                      <a:endParaRPr lang="ru-RU"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E5E5E5"/>
                    </a:solidFill>
                  </a:tcPr>
                </a:tc>
              </a:tr>
              <a:tr h="65076"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</a:tr>
              <a:tr h="295114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350" b="0" i="0" spc="-5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НОРМОБАКТ</a:t>
                      </a:r>
                      <a:endParaRPr lang="ru-RU"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8031">
                      <a:solidFill>
                        <a:srgbClr val="FFFFFF"/>
                      </a:solidFill>
                      <a:prstDash val="solid"/>
                    </a:lnR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275"/>
                        </a:spcBef>
                        <a:tabLst/>
                      </a:pPr>
                      <a:r>
                        <a:rPr lang="ru-RU" sz="1350" b="0" i="0" spc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Пробиотик</a:t>
                      </a:r>
                      <a:r>
                        <a:rPr lang="ru-RU" sz="1350" b="0" i="0" spc="-85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en-US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LGG)</a:t>
                      </a:r>
                      <a:endParaRPr lang="en-US"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8031">
                      <a:solidFill>
                        <a:srgbClr val="FFFFFF"/>
                      </a:solidFill>
                      <a:prstDash val="solid"/>
                    </a:lnL>
                    <a:lnR w="6963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Педиатрия</a:t>
                      </a:r>
                      <a:endParaRPr lang="ru-RU"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6963">
                      <a:solidFill>
                        <a:srgbClr val="FFFFFF"/>
                      </a:solidFill>
                      <a:prstDash val="solid"/>
                    </a:lnL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155"/>
                        </a:spcBef>
                        <a:tabLst/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4%</a:t>
                      </a:r>
                      <a:endParaRPr lang="ru-RU"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E5E5E5"/>
                    </a:solidFill>
                  </a:tcPr>
                </a:tc>
              </a:tr>
              <a:tr h="65076"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</a:tr>
              <a:tr h="439261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50" b="0" i="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r>
                        <a:rPr lang="ru-RU" sz="1350" b="0" i="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ЦИКЛОВИР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8031">
                      <a:solidFill>
                        <a:srgbClr val="FFFFFF"/>
                      </a:solidFill>
                      <a:prstDash val="solid"/>
                    </a:lnR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315"/>
                        </a:spcBef>
                        <a:tabLst/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Ацикловир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8031">
                      <a:solidFill>
                        <a:srgbClr val="FFFFFF"/>
                      </a:solidFill>
                      <a:prstDash val="solid"/>
                    </a:lnL>
                    <a:lnR w="6963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350" b="0" i="0" dirty="0" err="1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Противовирус</a:t>
                      </a:r>
                      <a:r>
                        <a:rPr lang="en-US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</a:t>
                      </a:r>
                      <a:r>
                        <a:rPr lang="ru-RU" sz="1350" b="0" i="0" dirty="0" err="1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ные</a:t>
                      </a:r>
                      <a:r>
                        <a:rPr lang="ru-RU" sz="1350" b="0" i="0" baseline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средства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6963">
                      <a:solidFill>
                        <a:srgbClr val="FFFFFF"/>
                      </a:solidFill>
                      <a:prstDash val="solid"/>
                    </a:lnL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155"/>
                        </a:spcBef>
                        <a:tabLst/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4%</a:t>
                      </a:r>
                      <a:endParaRPr lang="ru-RU"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E5E5E5"/>
                    </a:solidFill>
                  </a:tcPr>
                </a:tc>
              </a:tr>
              <a:tr h="65076"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</a:tr>
              <a:tr h="295114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350" b="0" i="0" spc="-5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ГЛИФОРМИН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8031">
                      <a:solidFill>
                        <a:srgbClr val="FFFFFF"/>
                      </a:solidFill>
                      <a:prstDash val="solid"/>
                    </a:lnR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275"/>
                        </a:spcBef>
                        <a:tabLst/>
                      </a:pPr>
                      <a:r>
                        <a:rPr lang="ru-RU" sz="1350" b="0" i="0" spc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Метформин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8031">
                      <a:solidFill>
                        <a:srgbClr val="FFFFFF"/>
                      </a:solidFill>
                      <a:prstDash val="solid"/>
                    </a:lnL>
                    <a:lnR w="6963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Диабет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6963">
                      <a:solidFill>
                        <a:srgbClr val="FFFFFF"/>
                      </a:solidFill>
                      <a:prstDash val="solid"/>
                    </a:lnL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155"/>
                        </a:spcBef>
                        <a:tabLst/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3%</a:t>
                      </a:r>
                      <a:endParaRPr lang="ru-RU"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E5E5E5"/>
                    </a:solidFill>
                  </a:tcPr>
                </a:tc>
              </a:tr>
              <a:tr h="65076"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</a:tr>
              <a:tr h="439261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350" b="0" i="0" spc="-5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ТРИГРИМ</a:t>
                      </a:r>
                      <a:endParaRPr lang="ru-RU"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8031">
                      <a:solidFill>
                        <a:srgbClr val="FFFFFF"/>
                      </a:solidFill>
                      <a:prstDash val="solid"/>
                    </a:lnR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13144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0" i="0" spc="-5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Торасемид</a:t>
                      </a:r>
                      <a:endParaRPr lang="ru-RU" sz="1350" b="0" i="0" dirty="0" smtClean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8031">
                      <a:solidFill>
                        <a:srgbClr val="FFFFFF"/>
                      </a:solidFill>
                      <a:prstDash val="solid"/>
                    </a:lnL>
                    <a:lnR w="6963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Кардиология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6963">
                      <a:solidFill>
                        <a:srgbClr val="FFFFFF"/>
                      </a:solidFill>
                      <a:prstDash val="solid"/>
                    </a:lnL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155"/>
                        </a:spcBef>
                        <a:tabLst/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3%</a:t>
                      </a:r>
                      <a:endParaRPr lang="ru-RU"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E5E5E5"/>
                    </a:solidFill>
                  </a:tcPr>
                </a:tc>
              </a:tr>
              <a:tr h="65076"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/>
                </a:tc>
              </a:tr>
              <a:tr h="405981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350" b="0" i="0" spc="-5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БЫСТРУМГЕЛЬ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8031">
                      <a:solidFill>
                        <a:srgbClr val="FFFFFF"/>
                      </a:solidFill>
                      <a:prstDash val="solid"/>
                    </a:lnR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190"/>
                        </a:spcBef>
                        <a:tabLst/>
                      </a:pPr>
                      <a:r>
                        <a:rPr lang="ru-RU" sz="1350" b="0" i="0" spc="-5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Кетопрофен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8031">
                      <a:solidFill>
                        <a:srgbClr val="FFFFFF"/>
                      </a:solidFill>
                      <a:prstDash val="solid"/>
                    </a:lnL>
                    <a:lnR w="6963">
                      <a:solidFill>
                        <a:srgbClr val="FFFFFF"/>
                      </a:solidFill>
                      <a:prstDash val="soli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350" b="0" i="0" spc="-5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Обезболивающие</a:t>
                      </a:r>
                      <a:r>
                        <a:rPr lang="ru-RU" sz="1350" b="0" i="0" spc="-5" baseline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средства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6963">
                      <a:solidFill>
                        <a:srgbClr val="FFFFFF"/>
                      </a:solidFill>
                      <a:prstDash val="solid"/>
                    </a:lnL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155"/>
                        </a:spcBef>
                        <a:tabLst/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3%</a:t>
                      </a:r>
                      <a:endParaRPr lang="ru-RU"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E5E5E5"/>
                    </a:solidFill>
                  </a:tcPr>
                </a:tc>
              </a:tr>
              <a:tr h="65076"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803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803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9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69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</a:tr>
              <a:tr h="439261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350" b="0" i="0" dirty="0" smtClean="0">
                          <a:solidFill>
                            <a:srgbClr val="FFFFFF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ТРИХОПОЛ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803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306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289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150"/>
                        </a:spcBef>
                        <a:tabLst/>
                      </a:pPr>
                      <a:r>
                        <a:rPr lang="ru-RU" sz="1350" b="0" i="0" dirty="0" err="1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Метронидазол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803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9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306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Гинекология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696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E306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155"/>
                        </a:spcBef>
                        <a:tabLst/>
                      </a:pPr>
                      <a:r>
                        <a:rPr sz="1350" b="0" i="0" dirty="0" smtClean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r>
                        <a:rPr sz="1350" b="0" i="0" dirty="0">
                          <a:solidFill>
                            <a:srgbClr val="656D7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%</a:t>
                      </a:r>
                      <a:endParaRPr sz="135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E306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sp>
        <p:nvSpPr>
          <p:cNvPr id="18" name="object 9"/>
          <p:cNvSpPr/>
          <p:nvPr/>
        </p:nvSpPr>
        <p:spPr>
          <a:xfrm>
            <a:off x="698500" y="1114425"/>
            <a:ext cx="2667000" cy="609601"/>
          </a:xfrm>
          <a:custGeom>
            <a:avLst/>
            <a:gdLst/>
            <a:ahLst/>
            <a:cxnLst/>
            <a:rect l="l" t="t" r="r" b="b"/>
            <a:pathLst>
              <a:path w="3052445" h="734060">
                <a:moveTo>
                  <a:pt x="2867875" y="0"/>
                </a:moveTo>
                <a:lnTo>
                  <a:pt x="184353" y="0"/>
                </a:lnTo>
                <a:lnTo>
                  <a:pt x="135344" y="6586"/>
                </a:lnTo>
                <a:lnTo>
                  <a:pt x="91306" y="25172"/>
                </a:lnTo>
                <a:lnTo>
                  <a:pt x="53995" y="54000"/>
                </a:lnTo>
                <a:lnTo>
                  <a:pt x="25169" y="91312"/>
                </a:lnTo>
                <a:lnTo>
                  <a:pt x="6585" y="135349"/>
                </a:lnTo>
                <a:lnTo>
                  <a:pt x="0" y="184353"/>
                </a:lnTo>
                <a:lnTo>
                  <a:pt x="0" y="733907"/>
                </a:lnTo>
                <a:lnTo>
                  <a:pt x="3052254" y="733907"/>
                </a:lnTo>
                <a:lnTo>
                  <a:pt x="3052254" y="184353"/>
                </a:lnTo>
                <a:lnTo>
                  <a:pt x="3045668" y="135349"/>
                </a:lnTo>
                <a:lnTo>
                  <a:pt x="3027081" y="91312"/>
                </a:lnTo>
                <a:lnTo>
                  <a:pt x="2998250" y="54000"/>
                </a:lnTo>
                <a:lnTo>
                  <a:pt x="2960934" y="25172"/>
                </a:lnTo>
                <a:lnTo>
                  <a:pt x="2916890" y="6586"/>
                </a:lnTo>
                <a:lnTo>
                  <a:pt x="2867875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0"/>
          <p:cNvSpPr/>
          <p:nvPr/>
        </p:nvSpPr>
        <p:spPr>
          <a:xfrm>
            <a:off x="721866" y="1114425"/>
            <a:ext cx="2643634" cy="609600"/>
          </a:xfrm>
          <a:custGeom>
            <a:avLst/>
            <a:gdLst/>
            <a:ahLst/>
            <a:cxnLst/>
            <a:rect l="l" t="t" r="r" b="b"/>
            <a:pathLst>
              <a:path w="3361054" h="734060">
                <a:moveTo>
                  <a:pt x="3360724" y="733907"/>
                </a:moveTo>
                <a:lnTo>
                  <a:pt x="3360724" y="184353"/>
                </a:lnTo>
                <a:lnTo>
                  <a:pt x="3354140" y="135349"/>
                </a:lnTo>
                <a:lnTo>
                  <a:pt x="3335558" y="91312"/>
                </a:lnTo>
                <a:lnTo>
                  <a:pt x="3306733" y="54000"/>
                </a:lnTo>
                <a:lnTo>
                  <a:pt x="3269424" y="25172"/>
                </a:lnTo>
                <a:lnTo>
                  <a:pt x="3225384" y="6586"/>
                </a:lnTo>
                <a:lnTo>
                  <a:pt x="3176371" y="0"/>
                </a:lnTo>
                <a:lnTo>
                  <a:pt x="184365" y="0"/>
                </a:lnTo>
                <a:lnTo>
                  <a:pt x="135356" y="6586"/>
                </a:lnTo>
                <a:lnTo>
                  <a:pt x="91315" y="25172"/>
                </a:lnTo>
                <a:lnTo>
                  <a:pt x="54001" y="54000"/>
                </a:lnTo>
                <a:lnTo>
                  <a:pt x="25172" y="91312"/>
                </a:lnTo>
                <a:lnTo>
                  <a:pt x="6586" y="135349"/>
                </a:lnTo>
                <a:lnTo>
                  <a:pt x="0" y="184353"/>
                </a:lnTo>
                <a:lnTo>
                  <a:pt x="0" y="733907"/>
                </a:lnTo>
                <a:lnTo>
                  <a:pt x="3360724" y="733907"/>
                </a:lnTo>
                <a:close/>
              </a:path>
            </a:pathLst>
          </a:custGeom>
          <a:ln w="12293">
            <a:solidFill>
              <a:srgbClr val="E3061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4899" y="342994"/>
            <a:ext cx="7643602" cy="505459"/>
          </a:xfrm>
        </p:spPr>
        <p:txBody>
          <a:bodyPr/>
          <a:lstStyle/>
          <a:p>
            <a:r>
              <a:rPr lang="ru-RU" spc="5" dirty="0" smtClean="0"/>
              <a:t>Продуктовое портфолио</a:t>
            </a:r>
            <a:endParaRPr lang="ru-RU" dirty="0"/>
          </a:p>
        </p:txBody>
      </p:sp>
      <p:sp>
        <p:nvSpPr>
          <p:cNvPr id="4" name="object 6"/>
          <p:cNvSpPr/>
          <p:nvPr/>
        </p:nvSpPr>
        <p:spPr>
          <a:xfrm>
            <a:off x="736052" y="1220800"/>
            <a:ext cx="2671445" cy="442595"/>
          </a:xfrm>
          <a:custGeom>
            <a:avLst/>
            <a:gdLst/>
            <a:ahLst/>
            <a:cxnLst/>
            <a:rect l="l" t="t" r="r" b="b"/>
            <a:pathLst>
              <a:path w="2671445" h="442594">
                <a:moveTo>
                  <a:pt x="2671267" y="442467"/>
                </a:moveTo>
                <a:lnTo>
                  <a:pt x="2671267" y="184365"/>
                </a:lnTo>
                <a:lnTo>
                  <a:pt x="2664680" y="135356"/>
                </a:lnTo>
                <a:lnTo>
                  <a:pt x="2646093" y="91315"/>
                </a:lnTo>
                <a:lnTo>
                  <a:pt x="2617263" y="54001"/>
                </a:lnTo>
                <a:lnTo>
                  <a:pt x="2579947" y="25172"/>
                </a:lnTo>
                <a:lnTo>
                  <a:pt x="2535903" y="6586"/>
                </a:lnTo>
                <a:lnTo>
                  <a:pt x="2486888" y="0"/>
                </a:lnTo>
                <a:lnTo>
                  <a:pt x="184378" y="0"/>
                </a:lnTo>
                <a:lnTo>
                  <a:pt x="135363" y="6586"/>
                </a:lnTo>
                <a:lnTo>
                  <a:pt x="91319" y="25172"/>
                </a:lnTo>
                <a:lnTo>
                  <a:pt x="54003" y="54001"/>
                </a:lnTo>
                <a:lnTo>
                  <a:pt x="25173" y="91315"/>
                </a:lnTo>
                <a:lnTo>
                  <a:pt x="6586" y="135356"/>
                </a:lnTo>
                <a:lnTo>
                  <a:pt x="0" y="184365"/>
                </a:lnTo>
                <a:lnTo>
                  <a:pt x="0" y="442467"/>
                </a:lnTo>
                <a:lnTo>
                  <a:pt x="2671267" y="442467"/>
                </a:lnTo>
                <a:close/>
              </a:path>
            </a:pathLst>
          </a:custGeom>
          <a:ln w="12293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/>
          <p:nvPr/>
        </p:nvSpPr>
        <p:spPr>
          <a:xfrm>
            <a:off x="850901" y="1190625"/>
            <a:ext cx="2438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 smtClean="0">
                <a:solidFill>
                  <a:srgbClr val="E30613"/>
                </a:solidFill>
                <a:latin typeface="Calibri"/>
                <a:cs typeface="Calibri"/>
              </a:rPr>
              <a:t>TO</a:t>
            </a:r>
            <a:r>
              <a:rPr lang="ru-RU" sz="2400" b="1" spc="-5" dirty="0" smtClean="0">
                <a:solidFill>
                  <a:srgbClr val="E30613"/>
                </a:solidFill>
                <a:latin typeface="Calibri"/>
                <a:cs typeface="Calibri"/>
              </a:rPr>
              <a:t>П 10 продуктов</a:t>
            </a:r>
            <a:endParaRPr sz="2400" dirty="0">
              <a:latin typeface="Calibri"/>
              <a:cs typeface="Calibri"/>
            </a:endParaRPr>
          </a:p>
        </p:txBody>
      </p:sp>
      <p:graphicFrame>
        <p:nvGraphicFramePr>
          <p:cNvPr id="8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344164"/>
              </p:ext>
            </p:extLst>
          </p:nvPr>
        </p:nvGraphicFramePr>
        <p:xfrm>
          <a:off x="727024" y="1724025"/>
          <a:ext cx="5153076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3153"/>
                <a:gridCol w="1699965"/>
                <a:gridCol w="1274974"/>
                <a:gridCol w="764984"/>
              </a:tblGrid>
              <a:tr h="609600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300" b="0" i="0" spc="-5" dirty="0" smtClean="0">
                          <a:solidFill>
                            <a:srgbClr val="E3061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Торговое</a:t>
                      </a:r>
                      <a:r>
                        <a:rPr lang="ru-RU" sz="1300" b="0" i="0" spc="-5" baseline="0" dirty="0" smtClean="0">
                          <a:solidFill>
                            <a:srgbClr val="E3061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наименование</a:t>
                      </a:r>
                      <a:endParaRPr sz="1300" b="0" i="0" dirty="0">
                        <a:solidFill>
                          <a:srgbClr val="E30613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E306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06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300" b="0" i="0" dirty="0" smtClean="0">
                          <a:solidFill>
                            <a:srgbClr val="E3061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МНН</a:t>
                      </a:r>
                      <a:endParaRPr sz="1300" b="0" i="0" dirty="0">
                        <a:solidFill>
                          <a:srgbClr val="E30613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748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E306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06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300" b="0" i="0" dirty="0" smtClean="0">
                          <a:solidFill>
                            <a:srgbClr val="E3061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Направление</a:t>
                      </a:r>
                      <a:endParaRPr sz="1300" b="0" i="0" dirty="0">
                        <a:solidFill>
                          <a:srgbClr val="E30613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7480">
                      <a:solidFill>
                        <a:srgbClr val="FFFFFF"/>
                      </a:solidFill>
                      <a:prstDash val="solid"/>
                    </a:lnL>
                    <a:lnT w="12700" cap="flat" cmpd="sng" algn="ctr">
                      <a:solidFill>
                        <a:srgbClr val="E306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06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280" marR="62230" indent="-508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300" b="0" i="0" spc="-35" baseline="0" dirty="0" smtClean="0">
                          <a:solidFill>
                            <a:srgbClr val="E3061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Объем продаж</a:t>
                      </a:r>
                      <a:r>
                        <a:rPr lang="en-US" sz="1300" b="0" i="0" spc="-35" baseline="0" dirty="0" smtClean="0">
                          <a:solidFill>
                            <a:srgbClr val="E3061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sz="1300" b="0" i="0" dirty="0" smtClean="0">
                          <a:solidFill>
                            <a:srgbClr val="E30613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%</a:t>
                      </a:r>
                      <a:endParaRPr sz="1300" b="0" i="0" dirty="0">
                        <a:solidFill>
                          <a:srgbClr val="E30613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E306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06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690356" y="890387"/>
            <a:ext cx="5001895" cy="5956300"/>
          </a:xfrm>
          <a:custGeom>
            <a:avLst/>
            <a:gdLst/>
            <a:ahLst/>
            <a:cxnLst/>
            <a:rect l="l" t="t" r="r" b="b"/>
            <a:pathLst>
              <a:path w="5001895" h="5956300">
                <a:moveTo>
                  <a:pt x="3296224" y="5943599"/>
                </a:moveTo>
                <a:lnTo>
                  <a:pt x="2662884" y="5943599"/>
                </a:lnTo>
                <a:lnTo>
                  <a:pt x="2708299" y="5956299"/>
                </a:lnTo>
                <a:lnTo>
                  <a:pt x="3251365" y="5956299"/>
                </a:lnTo>
                <a:lnTo>
                  <a:pt x="3296224" y="5943599"/>
                </a:lnTo>
                <a:close/>
              </a:path>
              <a:path w="5001895" h="5956300">
                <a:moveTo>
                  <a:pt x="3385639" y="5930899"/>
                </a:moveTo>
                <a:lnTo>
                  <a:pt x="2572095" y="5930899"/>
                </a:lnTo>
                <a:lnTo>
                  <a:pt x="2617480" y="5943599"/>
                </a:lnTo>
                <a:lnTo>
                  <a:pt x="3340984" y="5943599"/>
                </a:lnTo>
                <a:lnTo>
                  <a:pt x="3385639" y="5930899"/>
                </a:lnTo>
                <a:close/>
              </a:path>
              <a:path w="5001895" h="5956300">
                <a:moveTo>
                  <a:pt x="3474602" y="5918199"/>
                </a:moveTo>
                <a:lnTo>
                  <a:pt x="2481417" y="5918199"/>
                </a:lnTo>
                <a:lnTo>
                  <a:pt x="2526738" y="5930899"/>
                </a:lnTo>
                <a:lnTo>
                  <a:pt x="3430181" y="5930899"/>
                </a:lnTo>
                <a:lnTo>
                  <a:pt x="3474602" y="5918199"/>
                </a:lnTo>
                <a:close/>
              </a:path>
              <a:path w="5001895" h="5956300">
                <a:moveTo>
                  <a:pt x="3575479" y="50799"/>
                </a:moveTo>
                <a:lnTo>
                  <a:pt x="2403347" y="50799"/>
                </a:lnTo>
                <a:lnTo>
                  <a:pt x="2271780" y="88899"/>
                </a:lnTo>
                <a:lnTo>
                  <a:pt x="2228249" y="88899"/>
                </a:lnTo>
                <a:lnTo>
                  <a:pt x="2055964" y="139699"/>
                </a:lnTo>
                <a:lnTo>
                  <a:pt x="2013391" y="165099"/>
                </a:lnTo>
                <a:lnTo>
                  <a:pt x="1886992" y="203199"/>
                </a:lnTo>
                <a:lnTo>
                  <a:pt x="1845325" y="228599"/>
                </a:lnTo>
                <a:lnTo>
                  <a:pt x="1762737" y="253999"/>
                </a:lnTo>
                <a:lnTo>
                  <a:pt x="1721831" y="279399"/>
                </a:lnTo>
                <a:lnTo>
                  <a:pt x="1681196" y="292099"/>
                </a:lnTo>
                <a:lnTo>
                  <a:pt x="1640837" y="317499"/>
                </a:lnTo>
                <a:lnTo>
                  <a:pt x="1600764" y="330199"/>
                </a:lnTo>
                <a:lnTo>
                  <a:pt x="1482333" y="406399"/>
                </a:lnTo>
                <a:lnTo>
                  <a:pt x="1443479" y="419099"/>
                </a:lnTo>
                <a:lnTo>
                  <a:pt x="1366751" y="469899"/>
                </a:lnTo>
                <a:lnTo>
                  <a:pt x="1254227" y="546099"/>
                </a:lnTo>
                <a:lnTo>
                  <a:pt x="1181014" y="596899"/>
                </a:lnTo>
                <a:lnTo>
                  <a:pt x="1144973" y="634999"/>
                </a:lnTo>
                <a:lnTo>
                  <a:pt x="1109318" y="660399"/>
                </a:lnTo>
                <a:lnTo>
                  <a:pt x="1039200" y="711199"/>
                </a:lnTo>
                <a:lnTo>
                  <a:pt x="1004752" y="749299"/>
                </a:lnTo>
                <a:lnTo>
                  <a:pt x="970722" y="774699"/>
                </a:lnTo>
                <a:lnTo>
                  <a:pt x="937119" y="812799"/>
                </a:lnTo>
                <a:lnTo>
                  <a:pt x="903948" y="838199"/>
                </a:lnTo>
                <a:lnTo>
                  <a:pt x="871220" y="876299"/>
                </a:lnTo>
                <a:lnTo>
                  <a:pt x="838940" y="901699"/>
                </a:lnTo>
                <a:lnTo>
                  <a:pt x="807118" y="939799"/>
                </a:lnTo>
                <a:lnTo>
                  <a:pt x="775761" y="977899"/>
                </a:lnTo>
                <a:lnTo>
                  <a:pt x="744876" y="1003299"/>
                </a:lnTo>
                <a:lnTo>
                  <a:pt x="714472" y="1041399"/>
                </a:lnTo>
                <a:lnTo>
                  <a:pt x="684556" y="1079499"/>
                </a:lnTo>
                <a:lnTo>
                  <a:pt x="655137" y="1117599"/>
                </a:lnTo>
                <a:lnTo>
                  <a:pt x="626221" y="1155699"/>
                </a:lnTo>
                <a:lnTo>
                  <a:pt x="597817" y="1193799"/>
                </a:lnTo>
                <a:lnTo>
                  <a:pt x="569933" y="1231899"/>
                </a:lnTo>
                <a:lnTo>
                  <a:pt x="542577" y="1269999"/>
                </a:lnTo>
                <a:lnTo>
                  <a:pt x="515755" y="1308099"/>
                </a:lnTo>
                <a:lnTo>
                  <a:pt x="489477" y="1346199"/>
                </a:lnTo>
                <a:lnTo>
                  <a:pt x="463750" y="1384299"/>
                </a:lnTo>
                <a:lnTo>
                  <a:pt x="438581" y="1422399"/>
                </a:lnTo>
                <a:lnTo>
                  <a:pt x="413979" y="1460499"/>
                </a:lnTo>
                <a:lnTo>
                  <a:pt x="389951" y="1511299"/>
                </a:lnTo>
                <a:lnTo>
                  <a:pt x="366505" y="1549399"/>
                </a:lnTo>
                <a:lnTo>
                  <a:pt x="343649" y="1587499"/>
                </a:lnTo>
                <a:lnTo>
                  <a:pt x="321473" y="1638299"/>
                </a:lnTo>
                <a:lnTo>
                  <a:pt x="300060" y="1676399"/>
                </a:lnTo>
                <a:lnTo>
                  <a:pt x="279407" y="1714499"/>
                </a:lnTo>
                <a:lnTo>
                  <a:pt x="259513" y="1765299"/>
                </a:lnTo>
                <a:lnTo>
                  <a:pt x="240373" y="1803399"/>
                </a:lnTo>
                <a:lnTo>
                  <a:pt x="221987" y="1854199"/>
                </a:lnTo>
                <a:lnTo>
                  <a:pt x="204352" y="1892299"/>
                </a:lnTo>
                <a:lnTo>
                  <a:pt x="187464" y="1943099"/>
                </a:lnTo>
                <a:lnTo>
                  <a:pt x="171323" y="1981199"/>
                </a:lnTo>
                <a:lnTo>
                  <a:pt x="155925" y="2031999"/>
                </a:lnTo>
                <a:lnTo>
                  <a:pt x="141268" y="2070099"/>
                </a:lnTo>
                <a:lnTo>
                  <a:pt x="127350" y="2120899"/>
                </a:lnTo>
                <a:lnTo>
                  <a:pt x="114168" y="2158999"/>
                </a:lnTo>
                <a:lnTo>
                  <a:pt x="101719" y="2209799"/>
                </a:lnTo>
                <a:lnTo>
                  <a:pt x="90002" y="2247899"/>
                </a:lnTo>
                <a:lnTo>
                  <a:pt x="79013" y="2298699"/>
                </a:lnTo>
                <a:lnTo>
                  <a:pt x="68751" y="2336799"/>
                </a:lnTo>
                <a:lnTo>
                  <a:pt x="59213" y="2387599"/>
                </a:lnTo>
                <a:lnTo>
                  <a:pt x="50397" y="2438399"/>
                </a:lnTo>
                <a:lnTo>
                  <a:pt x="42300" y="2476499"/>
                </a:lnTo>
                <a:lnTo>
                  <a:pt x="34919" y="2527299"/>
                </a:lnTo>
                <a:lnTo>
                  <a:pt x="28253" y="2565399"/>
                </a:lnTo>
                <a:lnTo>
                  <a:pt x="22298" y="2616199"/>
                </a:lnTo>
                <a:lnTo>
                  <a:pt x="17053" y="2654299"/>
                </a:lnTo>
                <a:lnTo>
                  <a:pt x="12516" y="2705099"/>
                </a:lnTo>
                <a:lnTo>
                  <a:pt x="8682" y="2755899"/>
                </a:lnTo>
                <a:lnTo>
                  <a:pt x="5551" y="2793999"/>
                </a:lnTo>
                <a:lnTo>
                  <a:pt x="3120" y="2844799"/>
                </a:lnTo>
                <a:lnTo>
                  <a:pt x="1385" y="2882899"/>
                </a:lnTo>
                <a:lnTo>
                  <a:pt x="346" y="2933699"/>
                </a:lnTo>
                <a:lnTo>
                  <a:pt x="0" y="2971799"/>
                </a:lnTo>
                <a:lnTo>
                  <a:pt x="343" y="3022599"/>
                </a:lnTo>
                <a:lnTo>
                  <a:pt x="1374" y="3073399"/>
                </a:lnTo>
                <a:lnTo>
                  <a:pt x="3090" y="3111499"/>
                </a:lnTo>
                <a:lnTo>
                  <a:pt x="5489" y="3162299"/>
                </a:lnTo>
                <a:lnTo>
                  <a:pt x="8568" y="3200399"/>
                </a:lnTo>
                <a:lnTo>
                  <a:pt x="12325" y="3251199"/>
                </a:lnTo>
                <a:lnTo>
                  <a:pt x="16757" y="3289299"/>
                </a:lnTo>
                <a:lnTo>
                  <a:pt x="21863" y="3340099"/>
                </a:lnTo>
                <a:lnTo>
                  <a:pt x="27639" y="3378199"/>
                </a:lnTo>
                <a:lnTo>
                  <a:pt x="34084" y="3428999"/>
                </a:lnTo>
                <a:lnTo>
                  <a:pt x="41194" y="3467099"/>
                </a:lnTo>
                <a:lnTo>
                  <a:pt x="48967" y="3517899"/>
                </a:lnTo>
                <a:lnTo>
                  <a:pt x="57402" y="3555999"/>
                </a:lnTo>
                <a:lnTo>
                  <a:pt x="66495" y="3606799"/>
                </a:lnTo>
                <a:lnTo>
                  <a:pt x="76244" y="3644899"/>
                </a:lnTo>
                <a:lnTo>
                  <a:pt x="86647" y="3695699"/>
                </a:lnTo>
                <a:lnTo>
                  <a:pt x="97700" y="3733799"/>
                </a:lnTo>
                <a:lnTo>
                  <a:pt x="109403" y="3771899"/>
                </a:lnTo>
                <a:lnTo>
                  <a:pt x="121752" y="3822699"/>
                </a:lnTo>
                <a:lnTo>
                  <a:pt x="134745" y="3860799"/>
                </a:lnTo>
                <a:lnTo>
                  <a:pt x="148380" y="3911599"/>
                </a:lnTo>
                <a:lnTo>
                  <a:pt x="162653" y="3949699"/>
                </a:lnTo>
                <a:lnTo>
                  <a:pt x="177564" y="3987799"/>
                </a:lnTo>
                <a:lnTo>
                  <a:pt x="193108" y="4038599"/>
                </a:lnTo>
                <a:lnTo>
                  <a:pt x="209285" y="4076699"/>
                </a:lnTo>
                <a:lnTo>
                  <a:pt x="226090" y="4114799"/>
                </a:lnTo>
                <a:lnTo>
                  <a:pt x="243523" y="4152899"/>
                </a:lnTo>
                <a:lnTo>
                  <a:pt x="261580" y="4203699"/>
                </a:lnTo>
                <a:lnTo>
                  <a:pt x="280259" y="4241799"/>
                </a:lnTo>
                <a:lnTo>
                  <a:pt x="299558" y="4279899"/>
                </a:lnTo>
                <a:lnTo>
                  <a:pt x="319475" y="4317999"/>
                </a:lnTo>
                <a:lnTo>
                  <a:pt x="340006" y="4356099"/>
                </a:lnTo>
                <a:lnTo>
                  <a:pt x="361149" y="4406899"/>
                </a:lnTo>
                <a:lnTo>
                  <a:pt x="382903" y="4444999"/>
                </a:lnTo>
                <a:lnTo>
                  <a:pt x="405264" y="4483099"/>
                </a:lnTo>
                <a:lnTo>
                  <a:pt x="428230" y="4521199"/>
                </a:lnTo>
                <a:lnTo>
                  <a:pt x="451799" y="4559299"/>
                </a:lnTo>
                <a:lnTo>
                  <a:pt x="475968" y="4597399"/>
                </a:lnTo>
                <a:lnTo>
                  <a:pt x="500735" y="4635499"/>
                </a:lnTo>
                <a:lnTo>
                  <a:pt x="526097" y="4673599"/>
                </a:lnTo>
                <a:lnTo>
                  <a:pt x="552052" y="4711699"/>
                </a:lnTo>
                <a:lnTo>
                  <a:pt x="578598" y="4749799"/>
                </a:lnTo>
                <a:lnTo>
                  <a:pt x="605732" y="4787899"/>
                </a:lnTo>
                <a:lnTo>
                  <a:pt x="633452" y="4813299"/>
                </a:lnTo>
                <a:lnTo>
                  <a:pt x="661755" y="4851399"/>
                </a:lnTo>
                <a:lnTo>
                  <a:pt x="690639" y="4889499"/>
                </a:lnTo>
                <a:lnTo>
                  <a:pt x="720101" y="4927599"/>
                </a:lnTo>
                <a:lnTo>
                  <a:pt x="750140" y="4952999"/>
                </a:lnTo>
                <a:lnTo>
                  <a:pt x="780752" y="4991099"/>
                </a:lnTo>
                <a:lnTo>
                  <a:pt x="811935" y="5029199"/>
                </a:lnTo>
                <a:lnTo>
                  <a:pt x="843687" y="5054599"/>
                </a:lnTo>
                <a:lnTo>
                  <a:pt x="876005" y="5092699"/>
                </a:lnTo>
                <a:lnTo>
                  <a:pt x="908887" y="5118099"/>
                </a:lnTo>
                <a:lnTo>
                  <a:pt x="942330" y="5156199"/>
                </a:lnTo>
                <a:lnTo>
                  <a:pt x="976333" y="5181599"/>
                </a:lnTo>
                <a:lnTo>
                  <a:pt x="1010892" y="5219699"/>
                </a:lnTo>
                <a:lnTo>
                  <a:pt x="1046005" y="5245099"/>
                </a:lnTo>
                <a:lnTo>
                  <a:pt x="1081670" y="5283199"/>
                </a:lnTo>
                <a:lnTo>
                  <a:pt x="1117885" y="5308599"/>
                </a:lnTo>
                <a:lnTo>
                  <a:pt x="1154646" y="5333999"/>
                </a:lnTo>
                <a:lnTo>
                  <a:pt x="1191952" y="5359399"/>
                </a:lnTo>
                <a:lnTo>
                  <a:pt x="1229800" y="5397499"/>
                </a:lnTo>
                <a:lnTo>
                  <a:pt x="1307112" y="5448299"/>
                </a:lnTo>
                <a:lnTo>
                  <a:pt x="1386563" y="5499099"/>
                </a:lnTo>
                <a:lnTo>
                  <a:pt x="1468133" y="5549899"/>
                </a:lnTo>
                <a:lnTo>
                  <a:pt x="1551804" y="5600699"/>
                </a:lnTo>
                <a:lnTo>
                  <a:pt x="1594421" y="5613399"/>
                </a:lnTo>
                <a:lnTo>
                  <a:pt x="1680564" y="5664199"/>
                </a:lnTo>
                <a:lnTo>
                  <a:pt x="1723915" y="5676899"/>
                </a:lnTo>
                <a:lnTo>
                  <a:pt x="1811136" y="5727699"/>
                </a:lnTo>
                <a:lnTo>
                  <a:pt x="1898999" y="5753099"/>
                </a:lnTo>
                <a:lnTo>
                  <a:pt x="1943151" y="5778499"/>
                </a:lnTo>
                <a:lnTo>
                  <a:pt x="2121050" y="5829299"/>
                </a:lnTo>
                <a:lnTo>
                  <a:pt x="2165808" y="5854699"/>
                </a:lnTo>
                <a:lnTo>
                  <a:pt x="2210664" y="5854699"/>
                </a:lnTo>
                <a:lnTo>
                  <a:pt x="2436138" y="5918199"/>
                </a:lnTo>
                <a:lnTo>
                  <a:pt x="3518894" y="5918199"/>
                </a:lnTo>
                <a:lnTo>
                  <a:pt x="3650919" y="5880099"/>
                </a:lnTo>
                <a:lnTo>
                  <a:pt x="3694617" y="5880099"/>
                </a:lnTo>
                <a:lnTo>
                  <a:pt x="3995366" y="5791199"/>
                </a:lnTo>
                <a:lnTo>
                  <a:pt x="4037502" y="5765799"/>
                </a:lnTo>
                <a:lnTo>
                  <a:pt x="4121075" y="5740399"/>
                </a:lnTo>
                <a:lnTo>
                  <a:pt x="4162496" y="5714999"/>
                </a:lnTo>
                <a:lnTo>
                  <a:pt x="4203664" y="5702299"/>
                </a:lnTo>
                <a:lnTo>
                  <a:pt x="4244569" y="5676899"/>
                </a:lnTo>
                <a:lnTo>
                  <a:pt x="4285205" y="5664199"/>
                </a:lnTo>
                <a:lnTo>
                  <a:pt x="4325564" y="5638799"/>
                </a:lnTo>
                <a:lnTo>
                  <a:pt x="4365638" y="5626099"/>
                </a:lnTo>
                <a:lnTo>
                  <a:pt x="4444898" y="5575299"/>
                </a:lnTo>
                <a:lnTo>
                  <a:pt x="4484069" y="5562599"/>
                </a:lnTo>
                <a:lnTo>
                  <a:pt x="4599653" y="5486399"/>
                </a:lnTo>
                <a:lnTo>
                  <a:pt x="4712178" y="5410199"/>
                </a:lnTo>
                <a:lnTo>
                  <a:pt x="4785391" y="5359399"/>
                </a:lnTo>
                <a:lnTo>
                  <a:pt x="4821433" y="5333999"/>
                </a:lnTo>
                <a:lnTo>
                  <a:pt x="4857089" y="5295899"/>
                </a:lnTo>
                <a:lnTo>
                  <a:pt x="4927208" y="5245099"/>
                </a:lnTo>
                <a:lnTo>
                  <a:pt x="4961656" y="5206999"/>
                </a:lnTo>
                <a:lnTo>
                  <a:pt x="4995686" y="5181599"/>
                </a:lnTo>
                <a:lnTo>
                  <a:pt x="5001646" y="5181599"/>
                </a:lnTo>
                <a:lnTo>
                  <a:pt x="5001646" y="787399"/>
                </a:lnTo>
                <a:lnTo>
                  <a:pt x="4955507" y="736599"/>
                </a:lnTo>
                <a:lnTo>
                  <a:pt x="4920393" y="711199"/>
                </a:lnTo>
                <a:lnTo>
                  <a:pt x="4884727" y="685799"/>
                </a:lnTo>
                <a:lnTo>
                  <a:pt x="4848512" y="647699"/>
                </a:lnTo>
                <a:lnTo>
                  <a:pt x="4811749" y="622299"/>
                </a:lnTo>
                <a:lnTo>
                  <a:pt x="4736594" y="571499"/>
                </a:lnTo>
                <a:lnTo>
                  <a:pt x="4698205" y="533399"/>
                </a:lnTo>
                <a:lnTo>
                  <a:pt x="4619819" y="482599"/>
                </a:lnTo>
                <a:lnTo>
                  <a:pt x="4539304" y="431799"/>
                </a:lnTo>
                <a:lnTo>
                  <a:pt x="4456678" y="380999"/>
                </a:lnTo>
                <a:lnTo>
                  <a:pt x="4414580" y="368299"/>
                </a:lnTo>
                <a:lnTo>
                  <a:pt x="4285820" y="292099"/>
                </a:lnTo>
                <a:lnTo>
                  <a:pt x="4242470" y="279399"/>
                </a:lnTo>
                <a:lnTo>
                  <a:pt x="4198944" y="253999"/>
                </a:lnTo>
                <a:lnTo>
                  <a:pt x="4155249" y="241299"/>
                </a:lnTo>
                <a:lnTo>
                  <a:pt x="4111395" y="215899"/>
                </a:lnTo>
                <a:lnTo>
                  <a:pt x="4067387" y="203199"/>
                </a:lnTo>
                <a:lnTo>
                  <a:pt x="4023235" y="177799"/>
                </a:lnTo>
                <a:lnTo>
                  <a:pt x="3575479" y="50799"/>
                </a:lnTo>
                <a:close/>
              </a:path>
              <a:path w="5001895" h="5956300">
                <a:moveTo>
                  <a:pt x="3439652" y="25399"/>
                </a:moveTo>
                <a:lnTo>
                  <a:pt x="2536214" y="25399"/>
                </a:lnTo>
                <a:lnTo>
                  <a:pt x="2447502" y="50799"/>
                </a:lnTo>
                <a:lnTo>
                  <a:pt x="3530252" y="50799"/>
                </a:lnTo>
                <a:lnTo>
                  <a:pt x="3439652" y="25399"/>
                </a:lnTo>
                <a:close/>
              </a:path>
              <a:path w="5001895" h="5956300">
                <a:moveTo>
                  <a:pt x="3348911" y="12699"/>
                </a:moveTo>
                <a:lnTo>
                  <a:pt x="2625411" y="12699"/>
                </a:lnTo>
                <a:lnTo>
                  <a:pt x="2580756" y="25399"/>
                </a:lnTo>
                <a:lnTo>
                  <a:pt x="3394295" y="25399"/>
                </a:lnTo>
                <a:lnTo>
                  <a:pt x="3348911" y="12699"/>
                </a:lnTo>
                <a:close/>
              </a:path>
              <a:path w="5001895" h="5956300">
                <a:moveTo>
                  <a:pt x="3212672" y="0"/>
                </a:moveTo>
                <a:lnTo>
                  <a:pt x="2759976" y="0"/>
                </a:lnTo>
                <a:lnTo>
                  <a:pt x="2715029" y="12699"/>
                </a:lnTo>
                <a:lnTo>
                  <a:pt x="3258092" y="12699"/>
                </a:lnTo>
                <a:lnTo>
                  <a:pt x="3212672" y="0"/>
                </a:lnTo>
                <a:close/>
              </a:path>
            </a:pathLst>
          </a:custGeom>
          <a:solidFill>
            <a:srgbClr val="E30613">
              <a:alpha val="501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5472" y="2700566"/>
            <a:ext cx="5057140" cy="4859655"/>
          </a:xfrm>
          <a:custGeom>
            <a:avLst/>
            <a:gdLst/>
            <a:ahLst/>
            <a:cxnLst/>
            <a:rect l="l" t="t" r="r" b="b"/>
            <a:pathLst>
              <a:path w="5057140" h="4859655">
                <a:moveTo>
                  <a:pt x="2986911" y="0"/>
                </a:moveTo>
                <a:lnTo>
                  <a:pt x="2984659" y="0"/>
                </a:lnTo>
                <a:lnTo>
                  <a:pt x="2940396" y="337"/>
                </a:lnTo>
                <a:lnTo>
                  <a:pt x="2895280" y="1366"/>
                </a:lnTo>
                <a:lnTo>
                  <a:pt x="2850110" y="3083"/>
                </a:lnTo>
                <a:lnTo>
                  <a:pt x="2805006" y="5482"/>
                </a:lnTo>
                <a:lnTo>
                  <a:pt x="2759976" y="8562"/>
                </a:lnTo>
                <a:lnTo>
                  <a:pt x="2715028" y="12319"/>
                </a:lnTo>
                <a:lnTo>
                  <a:pt x="2670170" y="16752"/>
                </a:lnTo>
                <a:lnTo>
                  <a:pt x="2625410" y="21858"/>
                </a:lnTo>
                <a:lnTo>
                  <a:pt x="2580755" y="27635"/>
                </a:lnTo>
                <a:lnTo>
                  <a:pt x="2536213" y="34080"/>
                </a:lnTo>
                <a:lnTo>
                  <a:pt x="2491792" y="41191"/>
                </a:lnTo>
                <a:lnTo>
                  <a:pt x="2447500" y="48965"/>
                </a:lnTo>
                <a:lnTo>
                  <a:pt x="2403345" y="57400"/>
                </a:lnTo>
                <a:lnTo>
                  <a:pt x="2359334" y="66494"/>
                </a:lnTo>
                <a:lnTo>
                  <a:pt x="2315476" y="76244"/>
                </a:lnTo>
                <a:lnTo>
                  <a:pt x="2271777" y="86647"/>
                </a:lnTo>
                <a:lnTo>
                  <a:pt x="2228247" y="97702"/>
                </a:lnTo>
                <a:lnTo>
                  <a:pt x="2184892" y="109405"/>
                </a:lnTo>
                <a:lnTo>
                  <a:pt x="2141721" y="121755"/>
                </a:lnTo>
                <a:lnTo>
                  <a:pt x="2098742" y="134749"/>
                </a:lnTo>
                <a:lnTo>
                  <a:pt x="2055961" y="148384"/>
                </a:lnTo>
                <a:lnTo>
                  <a:pt x="2013388" y="162658"/>
                </a:lnTo>
                <a:lnTo>
                  <a:pt x="1971029" y="177569"/>
                </a:lnTo>
                <a:lnTo>
                  <a:pt x="1928893" y="193115"/>
                </a:lnTo>
                <a:lnTo>
                  <a:pt x="1886988" y="209292"/>
                </a:lnTo>
                <a:lnTo>
                  <a:pt x="1845321" y="226098"/>
                </a:lnTo>
                <a:lnTo>
                  <a:pt x="1803899" y="243532"/>
                </a:lnTo>
                <a:lnTo>
                  <a:pt x="1762732" y="261590"/>
                </a:lnTo>
                <a:lnTo>
                  <a:pt x="1721827" y="280270"/>
                </a:lnTo>
                <a:lnTo>
                  <a:pt x="1681191" y="299570"/>
                </a:lnTo>
                <a:lnTo>
                  <a:pt x="1640832" y="319487"/>
                </a:lnTo>
                <a:lnTo>
                  <a:pt x="1600759" y="340019"/>
                </a:lnTo>
                <a:lnTo>
                  <a:pt x="1560978" y="361164"/>
                </a:lnTo>
                <a:lnTo>
                  <a:pt x="1521499" y="382918"/>
                </a:lnTo>
                <a:lnTo>
                  <a:pt x="1482328" y="405280"/>
                </a:lnTo>
                <a:lnTo>
                  <a:pt x="1443473" y="428247"/>
                </a:lnTo>
                <a:lnTo>
                  <a:pt x="1404943" y="451817"/>
                </a:lnTo>
                <a:lnTo>
                  <a:pt x="1366744" y="475987"/>
                </a:lnTo>
                <a:lnTo>
                  <a:pt x="1328886" y="500755"/>
                </a:lnTo>
                <a:lnTo>
                  <a:pt x="1291375" y="526118"/>
                </a:lnTo>
                <a:lnTo>
                  <a:pt x="1254220" y="552075"/>
                </a:lnTo>
                <a:lnTo>
                  <a:pt x="1217428" y="578622"/>
                </a:lnTo>
                <a:lnTo>
                  <a:pt x="1181007" y="605757"/>
                </a:lnTo>
                <a:lnTo>
                  <a:pt x="1144966" y="633478"/>
                </a:lnTo>
                <a:lnTo>
                  <a:pt x="1109311" y="661782"/>
                </a:lnTo>
                <a:lnTo>
                  <a:pt x="1074050" y="690667"/>
                </a:lnTo>
                <a:lnTo>
                  <a:pt x="1039192" y="720130"/>
                </a:lnTo>
                <a:lnTo>
                  <a:pt x="1004744" y="750170"/>
                </a:lnTo>
                <a:lnTo>
                  <a:pt x="970715" y="780783"/>
                </a:lnTo>
                <a:lnTo>
                  <a:pt x="937111" y="811967"/>
                </a:lnTo>
                <a:lnTo>
                  <a:pt x="903940" y="843720"/>
                </a:lnTo>
                <a:lnTo>
                  <a:pt x="871212" y="876040"/>
                </a:lnTo>
                <a:lnTo>
                  <a:pt x="838932" y="908923"/>
                </a:lnTo>
                <a:lnTo>
                  <a:pt x="807110" y="942368"/>
                </a:lnTo>
                <a:lnTo>
                  <a:pt x="775752" y="976371"/>
                </a:lnTo>
                <a:lnTo>
                  <a:pt x="744867" y="1010932"/>
                </a:lnTo>
                <a:lnTo>
                  <a:pt x="714463" y="1046046"/>
                </a:lnTo>
                <a:lnTo>
                  <a:pt x="684548" y="1081713"/>
                </a:lnTo>
                <a:lnTo>
                  <a:pt x="655128" y="1117928"/>
                </a:lnTo>
                <a:lnTo>
                  <a:pt x="626212" y="1154691"/>
                </a:lnTo>
                <a:lnTo>
                  <a:pt x="597809" y="1191998"/>
                </a:lnTo>
                <a:lnTo>
                  <a:pt x="569924" y="1229847"/>
                </a:lnTo>
                <a:lnTo>
                  <a:pt x="542568" y="1268236"/>
                </a:lnTo>
                <a:lnTo>
                  <a:pt x="515746" y="1307162"/>
                </a:lnTo>
                <a:lnTo>
                  <a:pt x="489468" y="1346623"/>
                </a:lnTo>
                <a:lnTo>
                  <a:pt x="463740" y="1386616"/>
                </a:lnTo>
                <a:lnTo>
                  <a:pt x="438572" y="1427139"/>
                </a:lnTo>
                <a:lnTo>
                  <a:pt x="413969" y="1468190"/>
                </a:lnTo>
                <a:lnTo>
                  <a:pt x="389941" y="1509765"/>
                </a:lnTo>
                <a:lnTo>
                  <a:pt x="366496" y="1551863"/>
                </a:lnTo>
                <a:lnTo>
                  <a:pt x="343640" y="1594482"/>
                </a:lnTo>
                <a:lnTo>
                  <a:pt x="321464" y="1637457"/>
                </a:lnTo>
                <a:lnTo>
                  <a:pt x="300051" y="1680623"/>
                </a:lnTo>
                <a:lnTo>
                  <a:pt x="279399" y="1723973"/>
                </a:lnTo>
                <a:lnTo>
                  <a:pt x="259505" y="1767499"/>
                </a:lnTo>
                <a:lnTo>
                  <a:pt x="240366" y="1811193"/>
                </a:lnTo>
                <a:lnTo>
                  <a:pt x="221980" y="1855047"/>
                </a:lnTo>
                <a:lnTo>
                  <a:pt x="204345" y="1899054"/>
                </a:lnTo>
                <a:lnTo>
                  <a:pt x="187458" y="1943206"/>
                </a:lnTo>
                <a:lnTo>
                  <a:pt x="171317" y="1987494"/>
                </a:lnTo>
                <a:lnTo>
                  <a:pt x="155919" y="2031911"/>
                </a:lnTo>
                <a:lnTo>
                  <a:pt x="141263" y="2076450"/>
                </a:lnTo>
                <a:lnTo>
                  <a:pt x="127345" y="2121102"/>
                </a:lnTo>
                <a:lnTo>
                  <a:pt x="114163" y="2165860"/>
                </a:lnTo>
                <a:lnTo>
                  <a:pt x="101714" y="2210715"/>
                </a:lnTo>
                <a:lnTo>
                  <a:pt x="89997" y="2255661"/>
                </a:lnTo>
                <a:lnTo>
                  <a:pt x="79009" y="2300688"/>
                </a:lnTo>
                <a:lnTo>
                  <a:pt x="68747" y="2345790"/>
                </a:lnTo>
                <a:lnTo>
                  <a:pt x="59210" y="2390958"/>
                </a:lnTo>
                <a:lnTo>
                  <a:pt x="50393" y="2436185"/>
                </a:lnTo>
                <a:lnTo>
                  <a:pt x="42296" y="2481463"/>
                </a:lnTo>
                <a:lnTo>
                  <a:pt x="34916" y="2526784"/>
                </a:lnTo>
                <a:lnTo>
                  <a:pt x="28250" y="2572141"/>
                </a:lnTo>
                <a:lnTo>
                  <a:pt x="22296" y="2617524"/>
                </a:lnTo>
                <a:lnTo>
                  <a:pt x="17051" y="2662928"/>
                </a:lnTo>
                <a:lnTo>
                  <a:pt x="12514" y="2708343"/>
                </a:lnTo>
                <a:lnTo>
                  <a:pt x="8681" y="2753762"/>
                </a:lnTo>
                <a:lnTo>
                  <a:pt x="5550" y="2799178"/>
                </a:lnTo>
                <a:lnTo>
                  <a:pt x="3118" y="2844581"/>
                </a:lnTo>
                <a:lnTo>
                  <a:pt x="1385" y="2889966"/>
                </a:lnTo>
                <a:lnTo>
                  <a:pt x="346" y="2935323"/>
                </a:lnTo>
                <a:lnTo>
                  <a:pt x="0" y="2980713"/>
                </a:lnTo>
                <a:lnTo>
                  <a:pt x="342" y="3025923"/>
                </a:lnTo>
                <a:lnTo>
                  <a:pt x="1374" y="3071152"/>
                </a:lnTo>
                <a:lnTo>
                  <a:pt x="3090" y="3116322"/>
                </a:lnTo>
                <a:lnTo>
                  <a:pt x="5489" y="3161425"/>
                </a:lnTo>
                <a:lnTo>
                  <a:pt x="8568" y="3206454"/>
                </a:lnTo>
                <a:lnTo>
                  <a:pt x="12326" y="3251402"/>
                </a:lnTo>
                <a:lnTo>
                  <a:pt x="16758" y="3296259"/>
                </a:lnTo>
                <a:lnTo>
                  <a:pt x="21864" y="3341019"/>
                </a:lnTo>
                <a:lnTo>
                  <a:pt x="27641" y="3385674"/>
                </a:lnTo>
                <a:lnTo>
                  <a:pt x="34085" y="3430215"/>
                </a:lnTo>
                <a:lnTo>
                  <a:pt x="41196" y="3474635"/>
                </a:lnTo>
                <a:lnTo>
                  <a:pt x="48969" y="3518926"/>
                </a:lnTo>
                <a:lnTo>
                  <a:pt x="57404" y="3563081"/>
                </a:lnTo>
                <a:lnTo>
                  <a:pt x="66497" y="3607091"/>
                </a:lnTo>
                <a:lnTo>
                  <a:pt x="76246" y="3650949"/>
                </a:lnTo>
                <a:lnTo>
                  <a:pt x="86649" y="3694647"/>
                </a:lnTo>
                <a:lnTo>
                  <a:pt x="97703" y="3738177"/>
                </a:lnTo>
                <a:lnTo>
                  <a:pt x="109406" y="3781531"/>
                </a:lnTo>
                <a:lnTo>
                  <a:pt x="121755" y="3824701"/>
                </a:lnTo>
                <a:lnTo>
                  <a:pt x="134749" y="3867680"/>
                </a:lnTo>
                <a:lnTo>
                  <a:pt x="148383" y="3910460"/>
                </a:lnTo>
                <a:lnTo>
                  <a:pt x="162657" y="3953033"/>
                </a:lnTo>
                <a:lnTo>
                  <a:pt x="177568" y="3995391"/>
                </a:lnTo>
                <a:lnTo>
                  <a:pt x="193112" y="4037527"/>
                </a:lnTo>
                <a:lnTo>
                  <a:pt x="209289" y="4079432"/>
                </a:lnTo>
                <a:lnTo>
                  <a:pt x="226095" y="4121098"/>
                </a:lnTo>
                <a:lnTo>
                  <a:pt x="243528" y="4162519"/>
                </a:lnTo>
                <a:lnTo>
                  <a:pt x="261585" y="4203685"/>
                </a:lnTo>
                <a:lnTo>
                  <a:pt x="280265" y="4244590"/>
                </a:lnTo>
                <a:lnTo>
                  <a:pt x="299564" y="4285226"/>
                </a:lnTo>
                <a:lnTo>
                  <a:pt x="319480" y="4325584"/>
                </a:lnTo>
                <a:lnTo>
                  <a:pt x="340011" y="4365657"/>
                </a:lnTo>
                <a:lnTo>
                  <a:pt x="361155" y="4405437"/>
                </a:lnTo>
                <a:lnTo>
                  <a:pt x="382909" y="4444916"/>
                </a:lnTo>
                <a:lnTo>
                  <a:pt x="405270" y="4484086"/>
                </a:lnTo>
                <a:lnTo>
                  <a:pt x="428236" y="4522940"/>
                </a:lnTo>
                <a:lnTo>
                  <a:pt x="451805" y="4561470"/>
                </a:lnTo>
                <a:lnTo>
                  <a:pt x="475975" y="4599668"/>
                </a:lnTo>
                <a:lnTo>
                  <a:pt x="500742" y="4637526"/>
                </a:lnTo>
                <a:lnTo>
                  <a:pt x="526104" y="4675036"/>
                </a:lnTo>
                <a:lnTo>
                  <a:pt x="552060" y="4712191"/>
                </a:lnTo>
                <a:lnTo>
                  <a:pt x="578606" y="4748982"/>
                </a:lnTo>
                <a:lnTo>
                  <a:pt x="605740" y="4785402"/>
                </a:lnTo>
                <a:lnTo>
                  <a:pt x="633460" y="4821443"/>
                </a:lnTo>
                <a:lnTo>
                  <a:pt x="661764" y="4857098"/>
                </a:lnTo>
                <a:lnTo>
                  <a:pt x="663671" y="4859426"/>
                </a:lnTo>
                <a:lnTo>
                  <a:pt x="5056530" y="4859426"/>
                </a:lnTo>
                <a:lnTo>
                  <a:pt x="5056530" y="837998"/>
                </a:lnTo>
                <a:lnTo>
                  <a:pt x="5024068" y="807110"/>
                </a:lnTo>
                <a:lnTo>
                  <a:pt x="4990065" y="775752"/>
                </a:lnTo>
                <a:lnTo>
                  <a:pt x="4955505" y="744867"/>
                </a:lnTo>
                <a:lnTo>
                  <a:pt x="4920391" y="714462"/>
                </a:lnTo>
                <a:lnTo>
                  <a:pt x="4884726" y="684546"/>
                </a:lnTo>
                <a:lnTo>
                  <a:pt x="4848511" y="655126"/>
                </a:lnTo>
                <a:lnTo>
                  <a:pt x="4811749" y="626210"/>
                </a:lnTo>
                <a:lnTo>
                  <a:pt x="4774442" y="597806"/>
                </a:lnTo>
                <a:lnTo>
                  <a:pt x="4736594" y="569921"/>
                </a:lnTo>
                <a:lnTo>
                  <a:pt x="4698206" y="542564"/>
                </a:lnTo>
                <a:lnTo>
                  <a:pt x="4659280" y="515742"/>
                </a:lnTo>
                <a:lnTo>
                  <a:pt x="4619820" y="489464"/>
                </a:lnTo>
                <a:lnTo>
                  <a:pt x="4579828" y="463736"/>
                </a:lnTo>
                <a:lnTo>
                  <a:pt x="4539306" y="438567"/>
                </a:lnTo>
                <a:lnTo>
                  <a:pt x="4498256" y="413964"/>
                </a:lnTo>
                <a:lnTo>
                  <a:pt x="4456681" y="389936"/>
                </a:lnTo>
                <a:lnTo>
                  <a:pt x="4414583" y="366490"/>
                </a:lnTo>
                <a:lnTo>
                  <a:pt x="4371966" y="343634"/>
                </a:lnTo>
                <a:lnTo>
                  <a:pt x="4328991" y="321458"/>
                </a:lnTo>
                <a:lnTo>
                  <a:pt x="4285824" y="300044"/>
                </a:lnTo>
                <a:lnTo>
                  <a:pt x="4242473" y="279392"/>
                </a:lnTo>
                <a:lnTo>
                  <a:pt x="4198947" y="259497"/>
                </a:lnTo>
                <a:lnTo>
                  <a:pt x="4155253" y="240358"/>
                </a:lnTo>
                <a:lnTo>
                  <a:pt x="4111398" y="221972"/>
                </a:lnTo>
                <a:lnTo>
                  <a:pt x="4067391" y="204336"/>
                </a:lnTo>
                <a:lnTo>
                  <a:pt x="4023239" y="187449"/>
                </a:lnTo>
                <a:lnTo>
                  <a:pt x="3978950" y="171308"/>
                </a:lnTo>
                <a:lnTo>
                  <a:pt x="3934532" y="155910"/>
                </a:lnTo>
                <a:lnTo>
                  <a:pt x="3889993" y="141253"/>
                </a:lnTo>
                <a:lnTo>
                  <a:pt x="3845340" y="127335"/>
                </a:lnTo>
                <a:lnTo>
                  <a:pt x="3800582" y="114153"/>
                </a:lnTo>
                <a:lnTo>
                  <a:pt x="3755726" y="101705"/>
                </a:lnTo>
                <a:lnTo>
                  <a:pt x="3710781" y="89988"/>
                </a:lnTo>
                <a:lnTo>
                  <a:pt x="3665753" y="79000"/>
                </a:lnTo>
                <a:lnTo>
                  <a:pt x="3620650" y="68738"/>
                </a:lnTo>
                <a:lnTo>
                  <a:pt x="3575481" y="59200"/>
                </a:lnTo>
                <a:lnTo>
                  <a:pt x="3530254" y="50384"/>
                </a:lnTo>
                <a:lnTo>
                  <a:pt x="3484975" y="42287"/>
                </a:lnTo>
                <a:lnTo>
                  <a:pt x="3439654" y="34907"/>
                </a:lnTo>
                <a:lnTo>
                  <a:pt x="3394297" y="28241"/>
                </a:lnTo>
                <a:lnTo>
                  <a:pt x="3348913" y="22287"/>
                </a:lnTo>
                <a:lnTo>
                  <a:pt x="3303509" y="17042"/>
                </a:lnTo>
                <a:lnTo>
                  <a:pt x="3258093" y="12504"/>
                </a:lnTo>
                <a:lnTo>
                  <a:pt x="3212674" y="8672"/>
                </a:lnTo>
                <a:lnTo>
                  <a:pt x="3167258" y="5541"/>
                </a:lnTo>
                <a:lnTo>
                  <a:pt x="3121853" y="3110"/>
                </a:lnTo>
                <a:lnTo>
                  <a:pt x="3076469" y="1376"/>
                </a:lnTo>
                <a:lnTo>
                  <a:pt x="3031111" y="337"/>
                </a:lnTo>
                <a:lnTo>
                  <a:pt x="2986911" y="0"/>
                </a:lnTo>
                <a:close/>
              </a:path>
            </a:pathLst>
          </a:custGeom>
          <a:solidFill>
            <a:srgbClr val="0071AA">
              <a:alpha val="301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/>
          <p:cNvSpPr/>
          <p:nvPr/>
        </p:nvSpPr>
        <p:spPr>
          <a:xfrm>
            <a:off x="6274980" y="1160665"/>
            <a:ext cx="4417021" cy="639932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7"/>
          <p:cNvSpPr/>
          <p:nvPr/>
        </p:nvSpPr>
        <p:spPr>
          <a:xfrm>
            <a:off x="6274977" y="1160668"/>
            <a:ext cx="4417060" cy="6399530"/>
          </a:xfrm>
          <a:custGeom>
            <a:avLst/>
            <a:gdLst/>
            <a:ahLst/>
            <a:cxnLst/>
            <a:rect l="l" t="t" r="r" b="b"/>
            <a:pathLst>
              <a:path w="4417059" h="6399530">
                <a:moveTo>
                  <a:pt x="1324015" y="6399324"/>
                </a:moveTo>
                <a:lnTo>
                  <a:pt x="1271517" y="6355616"/>
                </a:lnTo>
                <a:lnTo>
                  <a:pt x="1237380" y="6326219"/>
                </a:lnTo>
                <a:lnTo>
                  <a:pt x="1203616" y="6296405"/>
                </a:lnTo>
                <a:lnTo>
                  <a:pt x="1170229" y="6266177"/>
                </a:lnTo>
                <a:lnTo>
                  <a:pt x="1137223" y="6235541"/>
                </a:lnTo>
                <a:lnTo>
                  <a:pt x="1104602" y="6204500"/>
                </a:lnTo>
                <a:lnTo>
                  <a:pt x="1072370" y="6173058"/>
                </a:lnTo>
                <a:lnTo>
                  <a:pt x="1040531" y="6141219"/>
                </a:lnTo>
                <a:lnTo>
                  <a:pt x="1009089" y="6108987"/>
                </a:lnTo>
                <a:lnTo>
                  <a:pt x="978049" y="6076366"/>
                </a:lnTo>
                <a:lnTo>
                  <a:pt x="947413" y="6043360"/>
                </a:lnTo>
                <a:lnTo>
                  <a:pt x="917186" y="6009973"/>
                </a:lnTo>
                <a:lnTo>
                  <a:pt x="887372" y="5976209"/>
                </a:lnTo>
                <a:lnTo>
                  <a:pt x="857975" y="5942072"/>
                </a:lnTo>
                <a:lnTo>
                  <a:pt x="828998" y="5907565"/>
                </a:lnTo>
                <a:lnTo>
                  <a:pt x="800447" y="5872694"/>
                </a:lnTo>
                <a:lnTo>
                  <a:pt x="772325" y="5837462"/>
                </a:lnTo>
                <a:lnTo>
                  <a:pt x="744636" y="5801872"/>
                </a:lnTo>
                <a:lnTo>
                  <a:pt x="717383" y="5765930"/>
                </a:lnTo>
                <a:lnTo>
                  <a:pt x="690572" y="5729638"/>
                </a:lnTo>
                <a:lnTo>
                  <a:pt x="664205" y="5693001"/>
                </a:lnTo>
                <a:lnTo>
                  <a:pt x="638287" y="5656023"/>
                </a:lnTo>
                <a:lnTo>
                  <a:pt x="612822" y="5618708"/>
                </a:lnTo>
                <a:lnTo>
                  <a:pt x="587814" y="5581060"/>
                </a:lnTo>
                <a:lnTo>
                  <a:pt x="563267" y="5543083"/>
                </a:lnTo>
                <a:lnTo>
                  <a:pt x="539185" y="5504780"/>
                </a:lnTo>
                <a:lnTo>
                  <a:pt x="515571" y="5466156"/>
                </a:lnTo>
                <a:lnTo>
                  <a:pt x="492430" y="5427216"/>
                </a:lnTo>
                <a:lnTo>
                  <a:pt x="469766" y="5387962"/>
                </a:lnTo>
                <a:lnTo>
                  <a:pt x="447583" y="5348398"/>
                </a:lnTo>
                <a:lnTo>
                  <a:pt x="425885" y="5308530"/>
                </a:lnTo>
                <a:lnTo>
                  <a:pt x="404675" y="5268360"/>
                </a:lnTo>
                <a:lnTo>
                  <a:pt x="383958" y="5227893"/>
                </a:lnTo>
                <a:lnTo>
                  <a:pt x="363738" y="5187133"/>
                </a:lnTo>
                <a:lnTo>
                  <a:pt x="344019" y="5146084"/>
                </a:lnTo>
                <a:lnTo>
                  <a:pt x="324804" y="5104749"/>
                </a:lnTo>
                <a:lnTo>
                  <a:pt x="306099" y="5063133"/>
                </a:lnTo>
                <a:lnTo>
                  <a:pt x="287905" y="5021240"/>
                </a:lnTo>
                <a:lnTo>
                  <a:pt x="270229" y="4979074"/>
                </a:lnTo>
                <a:lnTo>
                  <a:pt x="253073" y="4936638"/>
                </a:lnTo>
                <a:lnTo>
                  <a:pt x="236442" y="4893937"/>
                </a:lnTo>
                <a:lnTo>
                  <a:pt x="220340" y="4850975"/>
                </a:lnTo>
                <a:lnTo>
                  <a:pt x="204770" y="4807755"/>
                </a:lnTo>
                <a:lnTo>
                  <a:pt x="189737" y="4764282"/>
                </a:lnTo>
                <a:lnTo>
                  <a:pt x="175245" y="4720560"/>
                </a:lnTo>
                <a:lnTo>
                  <a:pt x="161297" y="4676592"/>
                </a:lnTo>
                <a:lnTo>
                  <a:pt x="147898" y="4632383"/>
                </a:lnTo>
                <a:lnTo>
                  <a:pt x="135052" y="4587937"/>
                </a:lnTo>
                <a:lnTo>
                  <a:pt x="122762" y="4543257"/>
                </a:lnTo>
                <a:lnTo>
                  <a:pt x="111033" y="4498348"/>
                </a:lnTo>
                <a:lnTo>
                  <a:pt x="99868" y="4453214"/>
                </a:lnTo>
                <a:lnTo>
                  <a:pt x="89272" y="4407858"/>
                </a:lnTo>
                <a:lnTo>
                  <a:pt x="79248" y="4362284"/>
                </a:lnTo>
                <a:lnTo>
                  <a:pt x="69801" y="4316498"/>
                </a:lnTo>
                <a:lnTo>
                  <a:pt x="60935" y="4270501"/>
                </a:lnTo>
                <a:lnTo>
                  <a:pt x="52653" y="4224300"/>
                </a:lnTo>
                <a:lnTo>
                  <a:pt x="44960" y="4177897"/>
                </a:lnTo>
                <a:lnTo>
                  <a:pt x="37859" y="4131296"/>
                </a:lnTo>
                <a:lnTo>
                  <a:pt x="31355" y="4084502"/>
                </a:lnTo>
                <a:lnTo>
                  <a:pt x="25451" y="4037519"/>
                </a:lnTo>
                <a:lnTo>
                  <a:pt x="20152" y="3990350"/>
                </a:lnTo>
                <a:lnTo>
                  <a:pt x="15462" y="3942999"/>
                </a:lnTo>
                <a:lnTo>
                  <a:pt x="11383" y="3895471"/>
                </a:lnTo>
                <a:lnTo>
                  <a:pt x="7922" y="3847770"/>
                </a:lnTo>
                <a:lnTo>
                  <a:pt x="5080" y="3799899"/>
                </a:lnTo>
                <a:lnTo>
                  <a:pt x="2863" y="3751862"/>
                </a:lnTo>
                <a:lnTo>
                  <a:pt x="1275" y="3703664"/>
                </a:lnTo>
                <a:lnTo>
                  <a:pt x="319" y="3655309"/>
                </a:lnTo>
                <a:lnTo>
                  <a:pt x="0" y="3606800"/>
                </a:lnTo>
                <a:lnTo>
                  <a:pt x="319" y="3558290"/>
                </a:lnTo>
                <a:lnTo>
                  <a:pt x="1275" y="3509934"/>
                </a:lnTo>
                <a:lnTo>
                  <a:pt x="2863" y="3461735"/>
                </a:lnTo>
                <a:lnTo>
                  <a:pt x="5080" y="3413698"/>
                </a:lnTo>
                <a:lnTo>
                  <a:pt x="7922" y="3365826"/>
                </a:lnTo>
                <a:lnTo>
                  <a:pt x="11383" y="3318124"/>
                </a:lnTo>
                <a:lnTo>
                  <a:pt x="15462" y="3270596"/>
                </a:lnTo>
                <a:lnTo>
                  <a:pt x="20152" y="3223245"/>
                </a:lnTo>
                <a:lnTo>
                  <a:pt x="25451" y="3176076"/>
                </a:lnTo>
                <a:lnTo>
                  <a:pt x="31355" y="3129092"/>
                </a:lnTo>
                <a:lnTo>
                  <a:pt x="37859" y="3082297"/>
                </a:lnTo>
                <a:lnTo>
                  <a:pt x="44960" y="3035696"/>
                </a:lnTo>
                <a:lnTo>
                  <a:pt x="52653" y="2989293"/>
                </a:lnTo>
                <a:lnTo>
                  <a:pt x="60935" y="2943091"/>
                </a:lnTo>
                <a:lnTo>
                  <a:pt x="69801" y="2897094"/>
                </a:lnTo>
                <a:lnTo>
                  <a:pt x="79248" y="2851307"/>
                </a:lnTo>
                <a:lnTo>
                  <a:pt x="89272" y="2805734"/>
                </a:lnTo>
                <a:lnTo>
                  <a:pt x="99868" y="2760377"/>
                </a:lnTo>
                <a:lnTo>
                  <a:pt x="111033" y="2715243"/>
                </a:lnTo>
                <a:lnTo>
                  <a:pt x="122762" y="2670333"/>
                </a:lnTo>
                <a:lnTo>
                  <a:pt x="135052" y="2625653"/>
                </a:lnTo>
                <a:lnTo>
                  <a:pt x="147898" y="2581207"/>
                </a:lnTo>
                <a:lnTo>
                  <a:pt x="161297" y="2536997"/>
                </a:lnTo>
                <a:lnTo>
                  <a:pt x="175245" y="2493029"/>
                </a:lnTo>
                <a:lnTo>
                  <a:pt x="189737" y="2449307"/>
                </a:lnTo>
                <a:lnTo>
                  <a:pt x="204770" y="2405834"/>
                </a:lnTo>
                <a:lnTo>
                  <a:pt x="220340" y="2362614"/>
                </a:lnTo>
                <a:lnTo>
                  <a:pt x="236442" y="2319651"/>
                </a:lnTo>
                <a:lnTo>
                  <a:pt x="253073" y="2276950"/>
                </a:lnTo>
                <a:lnTo>
                  <a:pt x="270229" y="2234514"/>
                </a:lnTo>
                <a:lnTo>
                  <a:pt x="287905" y="2192348"/>
                </a:lnTo>
                <a:lnTo>
                  <a:pt x="306099" y="2150455"/>
                </a:lnTo>
                <a:lnTo>
                  <a:pt x="324804" y="2108839"/>
                </a:lnTo>
                <a:lnTo>
                  <a:pt x="344019" y="2067504"/>
                </a:lnTo>
                <a:lnTo>
                  <a:pt x="363738" y="2026455"/>
                </a:lnTo>
                <a:lnTo>
                  <a:pt x="383958" y="1985694"/>
                </a:lnTo>
                <a:lnTo>
                  <a:pt x="404675" y="1945228"/>
                </a:lnTo>
                <a:lnTo>
                  <a:pt x="425885" y="1905058"/>
                </a:lnTo>
                <a:lnTo>
                  <a:pt x="447583" y="1865189"/>
                </a:lnTo>
                <a:lnTo>
                  <a:pt x="469766" y="1825626"/>
                </a:lnTo>
                <a:lnTo>
                  <a:pt x="492430" y="1786372"/>
                </a:lnTo>
                <a:lnTo>
                  <a:pt x="515571" y="1747431"/>
                </a:lnTo>
                <a:lnTo>
                  <a:pt x="539185" y="1708808"/>
                </a:lnTo>
                <a:lnTo>
                  <a:pt x="563267" y="1670505"/>
                </a:lnTo>
                <a:lnTo>
                  <a:pt x="587814" y="1632528"/>
                </a:lnTo>
                <a:lnTo>
                  <a:pt x="612822" y="1594880"/>
                </a:lnTo>
                <a:lnTo>
                  <a:pt x="638287" y="1557565"/>
                </a:lnTo>
                <a:lnTo>
                  <a:pt x="664205" y="1520587"/>
                </a:lnTo>
                <a:lnTo>
                  <a:pt x="690572" y="1483950"/>
                </a:lnTo>
                <a:lnTo>
                  <a:pt x="717383" y="1447659"/>
                </a:lnTo>
                <a:lnTo>
                  <a:pt x="744636" y="1411716"/>
                </a:lnTo>
                <a:lnTo>
                  <a:pt x="772325" y="1376127"/>
                </a:lnTo>
                <a:lnTo>
                  <a:pt x="800447" y="1340894"/>
                </a:lnTo>
                <a:lnTo>
                  <a:pt x="828998" y="1306023"/>
                </a:lnTo>
                <a:lnTo>
                  <a:pt x="857975" y="1271517"/>
                </a:lnTo>
                <a:lnTo>
                  <a:pt x="887372" y="1237380"/>
                </a:lnTo>
                <a:lnTo>
                  <a:pt x="917186" y="1203616"/>
                </a:lnTo>
                <a:lnTo>
                  <a:pt x="947413" y="1170229"/>
                </a:lnTo>
                <a:lnTo>
                  <a:pt x="978049" y="1137223"/>
                </a:lnTo>
                <a:lnTo>
                  <a:pt x="1009089" y="1104602"/>
                </a:lnTo>
                <a:lnTo>
                  <a:pt x="1040531" y="1072370"/>
                </a:lnTo>
                <a:lnTo>
                  <a:pt x="1072370" y="1040531"/>
                </a:lnTo>
                <a:lnTo>
                  <a:pt x="1104602" y="1009089"/>
                </a:lnTo>
                <a:lnTo>
                  <a:pt x="1137223" y="978049"/>
                </a:lnTo>
                <a:lnTo>
                  <a:pt x="1170229" y="947413"/>
                </a:lnTo>
                <a:lnTo>
                  <a:pt x="1203616" y="917186"/>
                </a:lnTo>
                <a:lnTo>
                  <a:pt x="1237380" y="887372"/>
                </a:lnTo>
                <a:lnTo>
                  <a:pt x="1271517" y="857975"/>
                </a:lnTo>
                <a:lnTo>
                  <a:pt x="1306023" y="828998"/>
                </a:lnTo>
                <a:lnTo>
                  <a:pt x="1340894" y="800447"/>
                </a:lnTo>
                <a:lnTo>
                  <a:pt x="1376127" y="772325"/>
                </a:lnTo>
                <a:lnTo>
                  <a:pt x="1411716" y="744636"/>
                </a:lnTo>
                <a:lnTo>
                  <a:pt x="1447659" y="717383"/>
                </a:lnTo>
                <a:lnTo>
                  <a:pt x="1483950" y="690572"/>
                </a:lnTo>
                <a:lnTo>
                  <a:pt x="1520587" y="664205"/>
                </a:lnTo>
                <a:lnTo>
                  <a:pt x="1557565" y="638287"/>
                </a:lnTo>
                <a:lnTo>
                  <a:pt x="1594880" y="612822"/>
                </a:lnTo>
                <a:lnTo>
                  <a:pt x="1632528" y="587814"/>
                </a:lnTo>
                <a:lnTo>
                  <a:pt x="1670505" y="563267"/>
                </a:lnTo>
                <a:lnTo>
                  <a:pt x="1708808" y="539185"/>
                </a:lnTo>
                <a:lnTo>
                  <a:pt x="1747431" y="515571"/>
                </a:lnTo>
                <a:lnTo>
                  <a:pt x="1786372" y="492430"/>
                </a:lnTo>
                <a:lnTo>
                  <a:pt x="1825626" y="469766"/>
                </a:lnTo>
                <a:lnTo>
                  <a:pt x="1865189" y="447583"/>
                </a:lnTo>
                <a:lnTo>
                  <a:pt x="1905058" y="425885"/>
                </a:lnTo>
                <a:lnTo>
                  <a:pt x="1945228" y="404675"/>
                </a:lnTo>
                <a:lnTo>
                  <a:pt x="1985694" y="383958"/>
                </a:lnTo>
                <a:lnTo>
                  <a:pt x="2026455" y="363738"/>
                </a:lnTo>
                <a:lnTo>
                  <a:pt x="2067504" y="344019"/>
                </a:lnTo>
                <a:lnTo>
                  <a:pt x="2108839" y="324804"/>
                </a:lnTo>
                <a:lnTo>
                  <a:pt x="2150455" y="306099"/>
                </a:lnTo>
                <a:lnTo>
                  <a:pt x="2192348" y="287905"/>
                </a:lnTo>
                <a:lnTo>
                  <a:pt x="2234514" y="270229"/>
                </a:lnTo>
                <a:lnTo>
                  <a:pt x="2276950" y="253073"/>
                </a:lnTo>
                <a:lnTo>
                  <a:pt x="2319651" y="236442"/>
                </a:lnTo>
                <a:lnTo>
                  <a:pt x="2362614" y="220340"/>
                </a:lnTo>
                <a:lnTo>
                  <a:pt x="2405834" y="204770"/>
                </a:lnTo>
                <a:lnTo>
                  <a:pt x="2449307" y="189737"/>
                </a:lnTo>
                <a:lnTo>
                  <a:pt x="2493029" y="175245"/>
                </a:lnTo>
                <a:lnTo>
                  <a:pt x="2536997" y="161297"/>
                </a:lnTo>
                <a:lnTo>
                  <a:pt x="2581207" y="147898"/>
                </a:lnTo>
                <a:lnTo>
                  <a:pt x="2625653" y="135052"/>
                </a:lnTo>
                <a:lnTo>
                  <a:pt x="2670333" y="122762"/>
                </a:lnTo>
                <a:lnTo>
                  <a:pt x="2715243" y="111033"/>
                </a:lnTo>
                <a:lnTo>
                  <a:pt x="2760377" y="99868"/>
                </a:lnTo>
                <a:lnTo>
                  <a:pt x="2805734" y="89272"/>
                </a:lnTo>
                <a:lnTo>
                  <a:pt x="2851307" y="79248"/>
                </a:lnTo>
                <a:lnTo>
                  <a:pt x="2897094" y="69801"/>
                </a:lnTo>
                <a:lnTo>
                  <a:pt x="2943091" y="60935"/>
                </a:lnTo>
                <a:lnTo>
                  <a:pt x="2989293" y="52653"/>
                </a:lnTo>
                <a:lnTo>
                  <a:pt x="3035696" y="44960"/>
                </a:lnTo>
                <a:lnTo>
                  <a:pt x="3082297" y="37859"/>
                </a:lnTo>
                <a:lnTo>
                  <a:pt x="3129092" y="31355"/>
                </a:lnTo>
                <a:lnTo>
                  <a:pt x="3176076" y="25451"/>
                </a:lnTo>
                <a:lnTo>
                  <a:pt x="3223245" y="20152"/>
                </a:lnTo>
                <a:lnTo>
                  <a:pt x="3270596" y="15462"/>
                </a:lnTo>
                <a:lnTo>
                  <a:pt x="3318124" y="11383"/>
                </a:lnTo>
                <a:lnTo>
                  <a:pt x="3365826" y="7922"/>
                </a:lnTo>
                <a:lnTo>
                  <a:pt x="3413698" y="5080"/>
                </a:lnTo>
                <a:lnTo>
                  <a:pt x="3461735" y="2863"/>
                </a:lnTo>
                <a:lnTo>
                  <a:pt x="3509934" y="1275"/>
                </a:lnTo>
                <a:lnTo>
                  <a:pt x="3558290" y="319"/>
                </a:lnTo>
                <a:lnTo>
                  <a:pt x="3606800" y="0"/>
                </a:lnTo>
                <a:lnTo>
                  <a:pt x="3655309" y="319"/>
                </a:lnTo>
                <a:lnTo>
                  <a:pt x="3703665" y="1275"/>
                </a:lnTo>
                <a:lnTo>
                  <a:pt x="3751864" y="2863"/>
                </a:lnTo>
                <a:lnTo>
                  <a:pt x="3799901" y="5080"/>
                </a:lnTo>
                <a:lnTo>
                  <a:pt x="3847773" y="7922"/>
                </a:lnTo>
                <a:lnTo>
                  <a:pt x="3895475" y="11383"/>
                </a:lnTo>
                <a:lnTo>
                  <a:pt x="3943003" y="15462"/>
                </a:lnTo>
                <a:lnTo>
                  <a:pt x="3990354" y="20152"/>
                </a:lnTo>
                <a:lnTo>
                  <a:pt x="4037523" y="25451"/>
                </a:lnTo>
                <a:lnTo>
                  <a:pt x="4084507" y="31355"/>
                </a:lnTo>
                <a:lnTo>
                  <a:pt x="4131302" y="37859"/>
                </a:lnTo>
                <a:lnTo>
                  <a:pt x="4177903" y="44960"/>
                </a:lnTo>
                <a:lnTo>
                  <a:pt x="4224306" y="52653"/>
                </a:lnTo>
                <a:lnTo>
                  <a:pt x="4270508" y="60935"/>
                </a:lnTo>
                <a:lnTo>
                  <a:pt x="4316505" y="69801"/>
                </a:lnTo>
                <a:lnTo>
                  <a:pt x="4362292" y="79248"/>
                </a:lnTo>
                <a:lnTo>
                  <a:pt x="4407865" y="89272"/>
                </a:lnTo>
                <a:lnTo>
                  <a:pt x="4417026" y="9141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4" descr="Y:\Akrihin\040_Preza_Akrihin_corporate\03_DESIGN\Akrikhin_prez_All_07.ai\materials\Untitled-2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400" y="6100110"/>
            <a:ext cx="3096000" cy="14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24" y="6678957"/>
            <a:ext cx="2189257" cy="6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6661</TotalTime>
  <Words>750</Words>
  <Application>Microsoft Office PowerPoint</Application>
  <PresentationFormat>Произвольный</PresentationFormat>
  <Paragraphs>235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1_Office Theme</vt:lpstr>
      <vt:lpstr>2_Office Theme</vt:lpstr>
      <vt:lpstr>4_Office Theme</vt:lpstr>
      <vt:lpstr>7_Office Theme</vt:lpstr>
      <vt:lpstr>Презентация PowerPoint</vt:lpstr>
      <vt:lpstr>Презентация PowerPoint</vt:lpstr>
      <vt:lpstr>Презентация PowerPoint</vt:lpstr>
      <vt:lpstr>Позиция на рынке</vt:lpstr>
      <vt:lpstr>Производственные возможности</vt:lpstr>
      <vt:lpstr>Научные исследования и разработки</vt:lpstr>
      <vt:lpstr>Объем производства</vt:lpstr>
      <vt:lpstr>Финансовые показатели</vt:lpstr>
      <vt:lpstr>Продуктовое портфолио</vt:lpstr>
      <vt:lpstr>Новый долгосрочный стратегический портфель МНН-АКРИХИН (CBG)</vt:lpstr>
      <vt:lpstr>Социально-ориентированный портфель препаратов</vt:lpstr>
      <vt:lpstr>Презентация PowerPoint</vt:lpstr>
      <vt:lpstr>Соответствие высочайшим производственным стандартам</vt:lpstr>
      <vt:lpstr>Участник российской программы импортозамещения</vt:lpstr>
      <vt:lpstr>Участие в ФЦП «Фарма – 2020»</vt:lpstr>
      <vt:lpstr>Курс на полный цикл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Akrikhin_prez_All_08-2</dc:title>
  <dc:creator>USN_PP</dc:creator>
  <cp:lastModifiedBy>Костенко Елена Николаевна</cp:lastModifiedBy>
  <cp:revision>453</cp:revision>
  <cp:lastPrinted>2016-12-02T10:18:00Z</cp:lastPrinted>
  <dcterms:created xsi:type="dcterms:W3CDTF">2016-08-23T12:37:08Z</dcterms:created>
  <dcterms:modified xsi:type="dcterms:W3CDTF">2017-05-24T11:50:28Z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2016-08-23T00:00:00Z</vt:filetime>
  </property>
  <property fmtid="{D5CDD505-2E9C-101B-9397-08002B2CF9AE}" pid="3" name="Creator">
    <vt:lpwstr>Adobe Illustrator CC 2015.3 (Windows)</vt:lpwstr>
  </property>
  <property fmtid="{D5CDD505-2E9C-101B-9397-08002B2CF9AE}" pid="4" name="LastSaved">
    <vt:filetime>2016-08-23T00:00:00Z</vt:filetime>
  </property>
</Properties>
</file>